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47"/>
  </p:notesMasterIdLst>
  <p:sldIdLst>
    <p:sldId id="257" r:id="rId3"/>
    <p:sldId id="259" r:id="rId4"/>
    <p:sldId id="260" r:id="rId5"/>
    <p:sldId id="261" r:id="rId6"/>
    <p:sldId id="262" r:id="rId7"/>
    <p:sldId id="263" r:id="rId8"/>
    <p:sldId id="266" r:id="rId9"/>
    <p:sldId id="277" r:id="rId10"/>
    <p:sldId id="267" r:id="rId11"/>
    <p:sldId id="271" r:id="rId12"/>
    <p:sldId id="268" r:id="rId13"/>
    <p:sldId id="272" r:id="rId14"/>
    <p:sldId id="269" r:id="rId15"/>
    <p:sldId id="270" r:id="rId16"/>
    <p:sldId id="276" r:id="rId17"/>
    <p:sldId id="274" r:id="rId18"/>
    <p:sldId id="275" r:id="rId19"/>
    <p:sldId id="278" r:id="rId20"/>
    <p:sldId id="280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4" r:id="rId44"/>
    <p:sldId id="303" r:id="rId45"/>
    <p:sldId id="264" r:id="rId46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59" autoAdjust="0"/>
  </p:normalViewPr>
  <p:slideViewPr>
    <p:cSldViewPr>
      <p:cViewPr varScale="1">
        <p:scale>
          <a:sx n="107" d="100"/>
          <a:sy n="107" d="100"/>
        </p:scale>
        <p:origin x="11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78F84B-2AD2-4D5B-9A7C-04A43E7A28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29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61AB6D-0D44-4377-8209-B8C2C09C6DB1}" type="slidenum">
              <a:rPr lang="en-CA" smtClean="0">
                <a:latin typeface="Arial" charset="0"/>
              </a:rPr>
              <a:pPr eaLnBrk="1" hangingPunct="1"/>
              <a:t>1</a:t>
            </a:fld>
            <a:endParaRPr lang="en-CA" smtClean="0">
              <a:latin typeface="Arial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515D712-C671-4854-8AE7-B3DC390851A8}" type="slidenum">
              <a:rPr lang="en-US" sz="1200">
                <a:latin typeface="Arial" charset="0"/>
                <a:ea typeface="ＭＳ Ｐゴシック" pitchFamily="34" charset="-128"/>
              </a:rPr>
              <a:pPr algn="r" eaLnBrk="1" hangingPunct="1"/>
              <a:t>1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236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5B7F1F9-3599-4FD3-A380-D989A0E1BAC2}" type="slidenum">
              <a:rPr lang="en-CA" smtClean="0">
                <a:latin typeface="Arial" charset="0"/>
              </a:rPr>
              <a:pPr eaLnBrk="1" hangingPunct="1"/>
              <a:t>11</a:t>
            </a:fld>
            <a:endParaRPr lang="en-CA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Beta regressions were used to explore relationships between RKW vital rates and Chinook abundance</a:t>
            </a:r>
          </a:p>
        </p:txBody>
      </p:sp>
    </p:spTree>
    <p:extLst>
      <p:ext uri="{BB962C8B-B14F-4D97-AF65-F5344CB8AC3E}">
        <p14:creationId xmlns:p14="http://schemas.microsoft.com/office/powerpoint/2010/main" val="85954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695DD7-1B72-4E14-8103-CAFE44DEEB7F}" type="slidenum">
              <a:rPr lang="en-CA" smtClean="0">
                <a:latin typeface="Arial" charset="0"/>
              </a:rPr>
              <a:pPr eaLnBrk="1" hangingPunct="1"/>
              <a:t>12</a:t>
            </a:fld>
            <a:endParaRPr lang="en-CA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Next we will examine how these interactions influence rkw population viability within the framework of selected fishing scenarios</a:t>
            </a:r>
          </a:p>
        </p:txBody>
      </p:sp>
    </p:spTree>
    <p:extLst>
      <p:ext uri="{BB962C8B-B14F-4D97-AF65-F5344CB8AC3E}">
        <p14:creationId xmlns:p14="http://schemas.microsoft.com/office/powerpoint/2010/main" val="176156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Based on the diet-composition and GSI studies from summer samples</a:t>
            </a:r>
          </a:p>
          <a:p>
            <a:r>
              <a:rPr lang="en-CA" dirty="0" smtClean="0"/>
              <a:t>Define abundance types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35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2AEA80-1C63-4E1F-A4E3-1C525840BA31}" type="slidenum">
              <a:rPr lang="en-CA" smtClean="0">
                <a:latin typeface="Arial" charset="0"/>
              </a:rPr>
              <a:pPr eaLnBrk="1" hangingPunct="1"/>
              <a:t>14</a:t>
            </a:fld>
            <a:endParaRPr lang="en-CA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 smtClean="0"/>
              <a:t>The main hypotheses look for greater support for causation whereas the additional hypotheses look for support for additional research</a:t>
            </a:r>
          </a:p>
          <a:p>
            <a:pPr eaLnBrk="1" hangingPunct="1"/>
            <a:r>
              <a:rPr lang="en-CA" dirty="0" smtClean="0"/>
              <a:t>The probability of a RKW encountering (an preying on) a fish from a particular stock depends on stock size and spatial and temporal overlap</a:t>
            </a:r>
          </a:p>
        </p:txBody>
      </p:sp>
    </p:spTree>
    <p:extLst>
      <p:ext uri="{BB962C8B-B14F-4D97-AF65-F5344CB8AC3E}">
        <p14:creationId xmlns:p14="http://schemas.microsoft.com/office/powerpoint/2010/main" val="99892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D074C0-2CD9-41E4-8053-1F8660310F53}" type="slidenum">
              <a:rPr lang="en-CA" smtClean="0">
                <a:latin typeface="Arial" charset="0"/>
              </a:rPr>
              <a:pPr eaLnBrk="1" hangingPunct="1"/>
              <a:t>15</a:t>
            </a:fld>
            <a:endParaRPr lang="en-CA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39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01CCD9C-1851-4629-A0D8-68F709D13DA1}" type="slidenum">
              <a:rPr lang="en-CA" smtClean="0">
                <a:latin typeface="Arial" charset="0"/>
              </a:rPr>
              <a:pPr eaLnBrk="1" hangingPunct="1"/>
              <a:t>16</a:t>
            </a:fld>
            <a:endParaRPr lang="en-CA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The greatest uncertainty comes from neonate survival rates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Two female stages to represent reproductive senescence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Two male stage to represent older males’ greater reproductive input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Lambda is the asymptotic growth rate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Having a discrete low number of stages facilitates the exploration of linkages with Chinook abundance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Matrix elements F=fertility; G=transition probability; P=survival</a:t>
            </a:r>
          </a:p>
        </p:txBody>
      </p:sp>
    </p:spTree>
    <p:extLst>
      <p:ext uri="{BB962C8B-B14F-4D97-AF65-F5344CB8AC3E}">
        <p14:creationId xmlns:p14="http://schemas.microsoft.com/office/powerpoint/2010/main" val="190532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F024C4B-9164-454D-B144-185D121EF56E}" type="slidenum">
              <a:rPr lang="en-CA" smtClean="0">
                <a:latin typeface="Arial" charset="0"/>
              </a:rPr>
              <a:pPr eaLnBrk="1" hangingPunct="1"/>
              <a:t>17</a:t>
            </a:fld>
            <a:endParaRPr lang="en-CA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Note: Phi is the proportion of juveniles transitioning into females or males</a:t>
            </a:r>
          </a:p>
          <a:p>
            <a:pPr eaLnBrk="1" hangingPunct="1"/>
            <a:r>
              <a:rPr lang="en-CA" smtClean="0"/>
              <a:t>Note: F=fertility to differentiate from miu=fecundity</a:t>
            </a:r>
          </a:p>
        </p:txBody>
      </p:sp>
    </p:spTree>
    <p:extLst>
      <p:ext uri="{BB962C8B-B14F-4D97-AF65-F5344CB8AC3E}">
        <p14:creationId xmlns:p14="http://schemas.microsoft.com/office/powerpoint/2010/main" val="225298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Notice that survival is high for all stages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256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9CE916-D302-48BA-8333-0F02C7BFA3BB}" type="slidenum">
              <a:rPr lang="en-CA" smtClean="0">
                <a:latin typeface="Arial" charset="0"/>
              </a:rPr>
              <a:pPr eaLnBrk="1" hangingPunct="1"/>
              <a:t>21</a:t>
            </a:fld>
            <a:endParaRPr lang="en-CA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In a two-sex model, the proportion of females can become another vital rate</a:t>
            </a:r>
          </a:p>
          <a:p>
            <a:pPr eaLnBrk="1" hangingPunct="1"/>
            <a:r>
              <a:rPr lang="en-CA" smtClean="0"/>
              <a:t>Post-reproductive females and males do not contribute to population growth</a:t>
            </a:r>
          </a:p>
          <a:p>
            <a:pPr eaLnBrk="1" hangingPunct="1"/>
            <a:r>
              <a:rPr lang="en-CA" smtClean="0"/>
              <a:t>Any change (e.g., derived from salmon interactions) in Female-1 survival is expected to have the greatest effect on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271912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DA56B3-6003-4B9F-8F0C-B16BF98AA16C}" type="slidenum">
              <a:rPr lang="en-CA" smtClean="0">
                <a:latin typeface="Arial" charset="0"/>
              </a:rPr>
              <a:pPr eaLnBrk="1" hangingPunct="1"/>
              <a:t>22</a:t>
            </a:fld>
            <a:endParaRPr lang="en-CA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Downlisting U.S. recovery target seems unrealistic</a:t>
            </a:r>
          </a:p>
        </p:txBody>
      </p:sp>
    </p:spTree>
    <p:extLst>
      <p:ext uri="{BB962C8B-B14F-4D97-AF65-F5344CB8AC3E}">
        <p14:creationId xmlns:p14="http://schemas.microsoft.com/office/powerpoint/2010/main" val="406227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8AF1C6-A0A5-474D-9D13-2E97AE1583F9}" type="slidenum">
              <a:rPr lang="en-CA" smtClean="0">
                <a:latin typeface="Arial" charset="0"/>
              </a:rPr>
              <a:pPr eaLnBrk="1" hangingPunct="1"/>
              <a:t>2</a:t>
            </a:fld>
            <a:endParaRPr lang="en-CA" smtClean="0">
              <a:latin typeface="Arial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AB4C46B-C621-4D3E-AE5C-88869E29EEB9}" type="slidenum">
              <a:rPr lang="en-US" sz="1200">
                <a:latin typeface="Arial" charset="0"/>
                <a:ea typeface="ＭＳ Ｐゴシック" pitchFamily="34" charset="-128"/>
              </a:rPr>
              <a:pPr algn="r" eaLnBrk="1" hangingPunct="1"/>
              <a:t>2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7002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426D77-22A1-4E29-BF77-7D77FD652AF2}" type="slidenum">
              <a:rPr lang="en-CA" smtClean="0">
                <a:latin typeface="Arial" charset="0"/>
              </a:rPr>
              <a:pPr eaLnBrk="1" hangingPunct="1"/>
              <a:t>23</a:t>
            </a:fld>
            <a:endParaRPr lang="en-CA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mtClean="0"/>
              <a:t>To show the greatest influence of Female-1 survival on population growth and the lowest influence of Female-2 fecundity</a:t>
            </a:r>
          </a:p>
        </p:txBody>
      </p:sp>
    </p:spTree>
    <p:extLst>
      <p:ext uri="{BB962C8B-B14F-4D97-AF65-F5344CB8AC3E}">
        <p14:creationId xmlns:p14="http://schemas.microsoft.com/office/powerpoint/2010/main" val="1687832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4B651C-2BA9-4F23-97C9-EB0C3FE1EC74}" type="slidenum">
              <a:rPr lang="en-CA" smtClean="0">
                <a:latin typeface="Arial" charset="0"/>
              </a:rPr>
              <a:pPr eaLnBrk="1" hangingPunct="1"/>
              <a:t>24</a:t>
            </a:fld>
            <a:endParaRPr lang="en-CA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 smtClean="0"/>
              <a:t>Female-1 survival has the largest elasticity and the largest contribution to the variance in lambda in SRKW</a:t>
            </a:r>
          </a:p>
          <a:p>
            <a:pPr eaLnBrk="1" hangingPunct="1"/>
            <a:r>
              <a:rPr lang="en-CA" dirty="0" smtClean="0"/>
              <a:t>Female-1 Fecundity had the largest contribution to the variance in lambda in NRKW</a:t>
            </a:r>
          </a:p>
          <a:p>
            <a:pPr eaLnBrk="1" hangingPunct="1"/>
            <a:r>
              <a:rPr lang="en-CA" dirty="0" smtClean="0"/>
              <a:t>Although we extracted additional</a:t>
            </a:r>
            <a:r>
              <a:rPr lang="en-CA" baseline="0" dirty="0" smtClean="0"/>
              <a:t> information from the retrospective analysis, I will focus on the application of prospective evaluations to management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97968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“Interactions” is used to refer to the relative</a:t>
            </a:r>
            <a:r>
              <a:rPr lang="en-CA" baseline="0" dirty="0" smtClean="0"/>
              <a:t> importance that changes in Chinook abundance are expected to have on population growth through its relationship with  a given vital rate</a:t>
            </a:r>
          </a:p>
          <a:p>
            <a:r>
              <a:rPr lang="en-CA" baseline="0" dirty="0" smtClean="0"/>
              <a:t>Survival elasticities are smaller because the slope for survival regressions is much smaller than for fecundity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505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Only one interaction with calf survival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686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a subset of interactions</a:t>
            </a:r>
            <a:r>
              <a:rPr lang="en-CA" baseline="0" dirty="0" smtClean="0"/>
              <a:t> including: the strongest individual, additive, and cumulative</a:t>
            </a:r>
          </a:p>
          <a:p>
            <a:r>
              <a:rPr lang="en-CA" baseline="0" dirty="0" smtClean="0"/>
              <a:t>Elasticities are very small</a:t>
            </a:r>
          </a:p>
          <a:p>
            <a:r>
              <a:rPr lang="en-CA" baseline="0" dirty="0" smtClean="0"/>
              <a:t>Stock definition: </a:t>
            </a:r>
            <a:r>
              <a:rPr lang="en-CA" baseline="0" dirty="0" err="1" smtClean="0"/>
              <a:t>Stock_AbundanceType_Lag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26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</a:t>
            </a:r>
            <a:r>
              <a:rPr lang="en-CA" baseline="0" dirty="0" smtClean="0"/>
              <a:t> identification of these stocks is relevant for managers and scientist involved in Pacific salmon management…</a:t>
            </a:r>
          </a:p>
          <a:p>
            <a:r>
              <a:rPr lang="en-CA" baseline="0" dirty="0" smtClean="0"/>
              <a:t>Elasticities are also very small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42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explore these</a:t>
            </a:r>
            <a:r>
              <a:rPr lang="en-CA" baseline="0" dirty="0" smtClean="0"/>
              <a:t> scenarios we had very good data on Chinook catch, stock composition and maturation rates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060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factors could include genetic stochasticity, inbreeding avoidance as a deterrent for reproductive opportunities</a:t>
            </a:r>
          </a:p>
          <a:p>
            <a:r>
              <a:rPr lang="en-CA" dirty="0" smtClean="0"/>
              <a:t>Other threats: pollutants and boat traffic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519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0B20D4C-6608-4690-9252-6C3B6C4A8C87}" type="slidenum">
              <a:rPr lang="en-CA" smtClean="0">
                <a:latin typeface="Arial" charset="0"/>
              </a:rPr>
              <a:pPr eaLnBrk="1" hangingPunct="1"/>
              <a:t>44</a:t>
            </a:fld>
            <a:endParaRPr lang="en-CA" smtClean="0">
              <a:latin typeface="Arial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2E1D7D1-1FC7-4DA9-8410-C1BAACD8DF0E}" type="slidenum">
              <a:rPr lang="en-US" sz="1200">
                <a:latin typeface="Arial" charset="0"/>
                <a:ea typeface="ＭＳ Ｐゴシック" pitchFamily="34" charset="-128"/>
              </a:rPr>
              <a:pPr algn="r" eaLnBrk="1" hangingPunct="1"/>
              <a:t>44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Individual identification </a:t>
            </a:r>
          </a:p>
        </p:txBody>
      </p:sp>
    </p:spTree>
    <p:extLst>
      <p:ext uri="{BB962C8B-B14F-4D97-AF65-F5344CB8AC3E}">
        <p14:creationId xmlns:p14="http://schemas.microsoft.com/office/powerpoint/2010/main" val="1462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629B4C8-6CC8-4D28-BD48-FB70FCE09707}" type="slidenum">
              <a:rPr lang="en-CA" smtClean="0">
                <a:latin typeface="Arial" charset="0"/>
              </a:rPr>
              <a:pPr eaLnBrk="1" hangingPunct="1"/>
              <a:t>4</a:t>
            </a:fld>
            <a:endParaRPr lang="en-CA" smtClean="0">
              <a:latin typeface="Arial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8809C54-FF69-4AC7-9E75-F09ED5F03CA9}" type="slidenum">
              <a:rPr lang="en-US" sz="1200">
                <a:latin typeface="Arial" charset="0"/>
                <a:ea typeface="ＭＳ Ｐゴシック" pitchFamily="34" charset="-128"/>
              </a:rPr>
              <a:pPr algn="r" eaLnBrk="1" hangingPunct="1"/>
              <a:t>4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39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Chinook salmon is the least abundant</a:t>
            </a:r>
            <a:r>
              <a:rPr lang="en-CA" baseline="0" dirty="0" smtClean="0"/>
              <a:t> of the five species of Pacific salmon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81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SRKW summer diet in critical habitat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91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NRKW summer diet in critical habitat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48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These studies posed the hypothesis that Chinook abundance</a:t>
            </a:r>
            <a:r>
              <a:rPr lang="en-CA" baseline="0" dirty="0" smtClean="0"/>
              <a:t> and availability was limiting or influencing the population dynamics of RKW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47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0734E99-A51B-4F8A-812D-6A6E9CC82B33}" type="slidenum">
              <a:rPr lang="en-CA" smtClean="0">
                <a:latin typeface="Arial" charset="0"/>
              </a:rPr>
              <a:pPr eaLnBrk="1" hangingPunct="1"/>
              <a:t>9</a:t>
            </a:fld>
            <a:endParaRPr lang="en-CA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 smtClean="0"/>
              <a:t>Census</a:t>
            </a:r>
            <a:r>
              <a:rPr lang="en-CA" baseline="0" dirty="0" smtClean="0"/>
              <a:t> data with individual identification available since 1973 but of greater quality in the late 80’s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3175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Chinook salmon from Oregon</a:t>
            </a:r>
            <a:r>
              <a:rPr lang="en-CA" baseline="0" dirty="0" smtClean="0"/>
              <a:t> to southeast Alaska </a:t>
            </a:r>
            <a:r>
              <a:rPr lang="en-CA" dirty="0" smtClean="0"/>
              <a:t>is managed under the PST and the</a:t>
            </a:r>
            <a:r>
              <a:rPr lang="en-CA" baseline="0" dirty="0" smtClean="0"/>
              <a:t> possibility of adjusting fisheries to preserve killer whales became an international issue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8F84B-2AD2-4D5B-9A7C-04A43E7A287A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91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C3A5-95E3-4206-B49D-097E1B773D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5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2277-4E39-470B-9A47-CB05905A00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82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E913-7FFC-42C1-B553-3C1F16BD413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11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8846-90D4-47ED-A4F2-393CE67795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03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5B84-1DF6-457E-9854-70634D3F53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7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5B54-7383-4266-9CFD-4578AF68ED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84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EF43-7288-468C-BC00-BF98124521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372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C451F-37D4-4102-8936-95B5762F58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62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9923-D673-4BFE-81DC-86CC246E80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93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9AD2A-94D6-4D48-B866-B2F231D4C0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49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C2CD-28FC-43D5-B7E2-BDD09457D1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6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AC02-FBED-45D9-9423-884CEA60F6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31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9F242-D241-4F46-B2BE-9A8D45B1D2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6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9820-471A-4659-BF7B-7A9C3AA330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531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62E0-0E93-4649-B178-5C6B6EC249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32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0385-7BB8-4CD3-882D-4E64D04D11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976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FAAB-F96B-4A01-B6B5-E6F57A50F0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490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6932B-1A67-4AF2-BDD0-D4FF78B269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6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729B-ACE2-481D-A443-D5F66E5B5E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19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2758-EF81-4FBE-854C-4067051853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A3AA-ED23-4957-B64E-2C51CF18FE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11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2DDA-BFC4-409D-88E6-C4CB54C420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8D8C-76E5-4FC4-AB34-7FCC90860B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0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DEA0-5F0C-44DA-97F4-A7987F70E4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07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35B1-ADF6-4B6E-B8D8-A60AFF6635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15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33DCCDF-1B01-4FC8-9DD1-53AB0F1522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9E30D98-1745-4E22-8A31-7B05F4BE81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E81A5-912A-4A26-8DA8-5DC3F5786445}" type="slidenum">
              <a:rPr lang="en-CA"/>
              <a:pPr>
                <a:defRPr/>
              </a:pPr>
              <a:t>1</a:t>
            </a:fld>
            <a:endParaRPr lang="en-CA"/>
          </a:p>
        </p:txBody>
      </p:sp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Sensitivity of resident killer whale population dynamics to Chinook salmon abundance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77533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 i="1">
                <a:latin typeface="Arial" charset="0"/>
                <a:ea typeface="ＭＳ Ｐゴシック" pitchFamily="34" charset="-128"/>
              </a:rPr>
              <a:t>Antonio Vélez-Espino , John Ford, Graeme Ellis &amp; Charles Parken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pitchFamily="34" charset="-128"/>
              </a:rPr>
              <a:t>Pacific Biological Station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latin typeface="Arial" charset="0"/>
                <a:ea typeface="ＭＳ Ｐゴシック" pitchFamily="34" charset="-128"/>
              </a:rPr>
              <a:t>Fisheries and Oceans Canada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CA">
                <a:latin typeface="Arial" charset="0"/>
                <a:ea typeface="ＭＳ Ｐゴシック" pitchFamily="34" charset="-128"/>
              </a:rPr>
              <a:t>Nanaimo, BC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077" name="Picture 9" descr="KWs w sal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914525"/>
            <a:ext cx="4414837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82956-8D94-4B79-922C-FEB6A8C6E673}" type="slidenum">
              <a:rPr lang="en-CA"/>
              <a:pPr>
                <a:defRPr/>
              </a:pPr>
              <a:t>10</a:t>
            </a:fld>
            <a:endParaRPr lang="en-CA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04800" y="-228600"/>
            <a:ext cx="8991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THE QUESTIONS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137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What are the demographic factors limiting population growth in SRKW and explaining the differences between both populations?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What is the influence of Chinook salmon on the population dynamics of both SRKW and NRKW?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How RKW populations are expected to respond to changes in Chinook fishing mortality?</a:t>
            </a:r>
          </a:p>
        </p:txBody>
      </p:sp>
      <p:pic>
        <p:nvPicPr>
          <p:cNvPr id="12293" name="Picture 10" descr="L57 with salmon M Malles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581400"/>
            <a:ext cx="4572000" cy="2979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6019800" y="6338888"/>
            <a:ext cx="704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8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 Malleson</a:t>
            </a:r>
            <a:endParaRPr lang="en-US" sz="8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FD3A5-85CD-49BD-B9C5-7537145373B6}" type="slidenum">
              <a:rPr lang="en-CA"/>
              <a:pPr>
                <a:defRPr/>
              </a:pPr>
              <a:t>11</a:t>
            </a:fld>
            <a:endParaRPr lang="en-CA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859338" y="2924175"/>
            <a:ext cx="3744912" cy="720725"/>
          </a:xfrm>
          <a:prstGeom prst="rect">
            <a:avLst/>
          </a:prstGeom>
          <a:solidFill>
            <a:srgbClr val="FFCC99"/>
          </a:solidFill>
          <a:ln w="158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Model Selection/Hypotheses</a:t>
            </a: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8313" y="765175"/>
            <a:ext cx="3744912" cy="1008063"/>
          </a:xfrm>
          <a:prstGeom prst="rect">
            <a:avLst/>
          </a:prstGeom>
          <a:solidFill>
            <a:srgbClr val="FF9900"/>
          </a:solidFill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Life history data</a:t>
            </a:r>
          </a:p>
          <a:p>
            <a:pPr>
              <a:defRPr/>
            </a:pPr>
            <a:r>
              <a:rPr lang="en-CA" sz="1200">
                <a:solidFill>
                  <a:srgbClr val="000000"/>
                </a:solidFill>
                <a:latin typeface="Arial" charset="0"/>
                <a:cs typeface="Arial" charset="0"/>
              </a:rPr>
              <a:t>Gender-specific: </a:t>
            </a:r>
            <a:r>
              <a:rPr lang="en-CA" sz="1000">
                <a:solidFill>
                  <a:srgbClr val="000000"/>
                </a:solidFill>
                <a:latin typeface="Arial" charset="0"/>
                <a:cs typeface="Arial" charset="0"/>
              </a:rPr>
              <a:t>age-at-maturity, maximum reproductive age,</a:t>
            </a:r>
          </a:p>
          <a:p>
            <a:pPr>
              <a:defRPr/>
            </a:pPr>
            <a:r>
              <a:rPr lang="en-CA" sz="1000">
                <a:solidFill>
                  <a:srgbClr val="000000"/>
                </a:solidFill>
                <a:latin typeface="Arial" charset="0"/>
                <a:cs typeface="Arial" charset="0"/>
              </a:rPr>
              <a:t>	       maximum age</a:t>
            </a:r>
          </a:p>
          <a:p>
            <a:pPr>
              <a:defRPr/>
            </a:pPr>
            <a:r>
              <a:rPr lang="en-CA" sz="1200">
                <a:solidFill>
                  <a:srgbClr val="000000"/>
                </a:solidFill>
                <a:latin typeface="Arial" charset="0"/>
                <a:cs typeface="Arial" charset="0"/>
              </a:rPr>
              <a:t>Stage-specific: </a:t>
            </a:r>
            <a:r>
              <a:rPr lang="en-CA" sz="1000">
                <a:solidFill>
                  <a:srgbClr val="000000"/>
                </a:solidFill>
                <a:latin typeface="Arial" charset="0"/>
                <a:cs typeface="Arial" charset="0"/>
              </a:rPr>
              <a:t>survival,</a:t>
            </a:r>
            <a:r>
              <a:rPr lang="en-CA" sz="12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CA" sz="1000">
                <a:solidFill>
                  <a:srgbClr val="000000"/>
                </a:solidFill>
                <a:latin typeface="Arial" charset="0"/>
                <a:cs typeface="Arial" charset="0"/>
              </a:rPr>
              <a:t>fecundity, growth </a:t>
            </a:r>
            <a:endParaRPr lang="el-GR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8313" y="2133600"/>
            <a:ext cx="3744912" cy="433388"/>
          </a:xfrm>
          <a:prstGeom prst="rect">
            <a:avLst/>
          </a:prstGeom>
          <a:solidFill>
            <a:srgbClr val="99CC00"/>
          </a:solidFill>
          <a:ln w="158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Vital rates</a:t>
            </a:r>
            <a:r>
              <a:rPr lang="en-CA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CA" sz="1600">
                <a:solidFill>
                  <a:srgbClr val="000000"/>
                </a:solidFill>
                <a:latin typeface="Arial" charset="0"/>
              </a:rPr>
              <a:t>(mean &amp; variance)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8313" y="2924175"/>
            <a:ext cx="3744912" cy="720725"/>
          </a:xfrm>
          <a:prstGeom prst="rect">
            <a:avLst/>
          </a:prstGeom>
          <a:solidFill>
            <a:srgbClr val="FFCC99"/>
          </a:solidFill>
          <a:ln w="158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Demographic projection matrices</a:t>
            </a: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4103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600" u="sng">
                <a:latin typeface="Arial" charset="0"/>
              </a:rPr>
              <a:t>SRKW and NRKW</a:t>
            </a:r>
            <a:endParaRPr lang="en-US" sz="1600" u="sng">
              <a:latin typeface="Arial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4356100" y="260350"/>
            <a:ext cx="467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600">
                <a:latin typeface="Arial" charset="0"/>
              </a:rPr>
              <a:t>   </a:t>
            </a:r>
            <a:r>
              <a:rPr lang="en-CA" sz="1600" u="sng">
                <a:latin typeface="Arial" charset="0"/>
              </a:rPr>
              <a:t>Chinook Salmon </a:t>
            </a:r>
            <a:r>
              <a:rPr lang="en-CA" sz="1400" u="sng">
                <a:latin typeface="Arial" charset="0"/>
              </a:rPr>
              <a:t>(Terminal Run, Ocean abundance)</a:t>
            </a:r>
            <a:endParaRPr lang="en-US" sz="1400" u="sng">
              <a:latin typeface="Arial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859338" y="765175"/>
            <a:ext cx="3744912" cy="863600"/>
          </a:xfrm>
          <a:prstGeom prst="rect">
            <a:avLst/>
          </a:prstGeom>
          <a:solidFill>
            <a:srgbClr val="FF9900"/>
          </a:solidFill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Abundance data</a:t>
            </a:r>
          </a:p>
          <a:p>
            <a:pPr algn="ctr">
              <a:defRPr/>
            </a:pPr>
            <a:r>
              <a:rPr lang="en-CA" sz="1200">
                <a:solidFill>
                  <a:srgbClr val="000000"/>
                </a:solidFill>
                <a:latin typeface="Arial" charset="0"/>
                <a:cs typeface="Arial" charset="0"/>
              </a:rPr>
              <a:t>stock; stock aggregates</a:t>
            </a:r>
            <a:endParaRPr lang="el-GR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2195513" y="1773238"/>
            <a:ext cx="144462" cy="360362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859338" y="1989138"/>
            <a:ext cx="3744912" cy="576262"/>
          </a:xfrm>
          <a:prstGeom prst="rect">
            <a:avLst/>
          </a:prstGeom>
          <a:solidFill>
            <a:srgbClr val="FFCC00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CA" sz="1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Relationships between Chinook </a:t>
            </a:r>
          </a:p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abundance and vital rates</a:t>
            </a:r>
          </a:p>
          <a:p>
            <a:pPr algn="ctr">
              <a:defRPr/>
            </a:pPr>
            <a:r>
              <a:rPr lang="en-CA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6732588" y="1628775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2195513" y="2565400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2987675" y="4005263"/>
            <a:ext cx="2952750" cy="647700"/>
          </a:xfrm>
          <a:prstGeom prst="flowChartPreparation">
            <a:avLst/>
          </a:prstGeom>
          <a:solidFill>
            <a:schemeClr val="accent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Perturbation analysis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323850" y="188913"/>
            <a:ext cx="4033838" cy="3527425"/>
          </a:xfrm>
          <a:prstGeom prst="rect">
            <a:avLst/>
          </a:prstGeom>
          <a:solidFill>
            <a:srgbClr val="CC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4572000" y="188913"/>
            <a:ext cx="4392613" cy="3527425"/>
          </a:xfrm>
          <a:prstGeom prst="rect">
            <a:avLst/>
          </a:prstGeom>
          <a:solidFill>
            <a:srgbClr val="CC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9" name="AutoShape 16"/>
          <p:cNvCxnSpPr>
            <a:cxnSpLocks noChangeShapeType="1"/>
            <a:stCxn id="32773" idx="2"/>
            <a:endCxn id="32781" idx="1"/>
          </p:cNvCxnSpPr>
          <p:nvPr/>
        </p:nvCxnSpPr>
        <p:spPr bwMode="auto">
          <a:xfrm>
            <a:off x="2341563" y="3652838"/>
            <a:ext cx="638175" cy="67627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4211638" y="2276475"/>
            <a:ext cx="647700" cy="144463"/>
          </a:xfrm>
          <a:custGeom>
            <a:avLst/>
            <a:gdLst>
              <a:gd name="T0" fmla="*/ 436792777 w 21600"/>
              <a:gd name="T1" fmla="*/ 0 h 21600"/>
              <a:gd name="T2" fmla="*/ 0 w 21600"/>
              <a:gd name="T3" fmla="*/ 3230989 h 21600"/>
              <a:gd name="T4" fmla="*/ 436792777 w 21600"/>
              <a:gd name="T5" fmla="*/ 6461930 h 21600"/>
              <a:gd name="T6" fmla="*/ 582390370 w 21600"/>
              <a:gd name="T7" fmla="*/ 323098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31" name="Oval 18"/>
          <p:cNvSpPr>
            <a:spLocks noChangeArrowheads="1"/>
          </p:cNvSpPr>
          <p:nvPr/>
        </p:nvSpPr>
        <p:spPr bwMode="auto">
          <a:xfrm>
            <a:off x="4500563" y="5734050"/>
            <a:ext cx="2663825" cy="935038"/>
          </a:xfrm>
          <a:prstGeom prst="ellipse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CA" sz="140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Sensitivity of SRKW </a:t>
            </a:r>
          </a:p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and NRKW population growth to </a:t>
            </a:r>
          </a:p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Chinook abundance</a:t>
            </a:r>
          </a:p>
          <a:p>
            <a:pPr algn="ctr"/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32" name="AutoShape 19"/>
          <p:cNvSpPr>
            <a:spLocks noChangeArrowheads="1"/>
          </p:cNvSpPr>
          <p:nvPr/>
        </p:nvSpPr>
        <p:spPr bwMode="auto">
          <a:xfrm>
            <a:off x="6732588" y="2565400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13333" name="AutoShape 20"/>
          <p:cNvCxnSpPr>
            <a:cxnSpLocks noChangeShapeType="1"/>
            <a:stCxn id="32770" idx="2"/>
            <a:endCxn id="32781" idx="3"/>
          </p:cNvCxnSpPr>
          <p:nvPr/>
        </p:nvCxnSpPr>
        <p:spPr bwMode="auto">
          <a:xfrm flipH="1">
            <a:off x="5948363" y="3652838"/>
            <a:ext cx="784225" cy="67627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195513" y="4941888"/>
            <a:ext cx="1944687" cy="504825"/>
          </a:xfrm>
          <a:prstGeom prst="hexagon">
            <a:avLst>
              <a:gd name="adj" fmla="val 96305"/>
              <a:gd name="vf" fmla="val 115470"/>
            </a:avLst>
          </a:prstGeom>
          <a:solidFill>
            <a:schemeClr val="accent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Retrospective</a:t>
            </a:r>
          </a:p>
          <a:p>
            <a:pPr algn="ctr">
              <a:defRPr/>
            </a:pPr>
            <a:r>
              <a:rPr lang="en-C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(LTRE)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4787900" y="4941888"/>
            <a:ext cx="1944688" cy="504825"/>
          </a:xfrm>
          <a:prstGeom prst="hexagon">
            <a:avLst>
              <a:gd name="adj" fmla="val 96305"/>
              <a:gd name="vf" fmla="val 115470"/>
            </a:avLst>
          </a:prstGeom>
          <a:solidFill>
            <a:schemeClr val="accent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Prospective</a:t>
            </a:r>
          </a:p>
          <a:p>
            <a:pPr algn="ctr">
              <a:defRPr/>
            </a:pPr>
            <a:r>
              <a:rPr lang="en-C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(i.e., elasticity)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 flipH="1">
            <a:off x="3132138" y="4652963"/>
            <a:ext cx="431800" cy="2889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37" name="Line 24"/>
          <p:cNvSpPr>
            <a:spLocks noChangeShapeType="1"/>
          </p:cNvSpPr>
          <p:nvPr/>
        </p:nvSpPr>
        <p:spPr bwMode="auto">
          <a:xfrm>
            <a:off x="5364163" y="4652963"/>
            <a:ext cx="431800" cy="2889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38" name="Oval 25"/>
          <p:cNvSpPr>
            <a:spLocks noChangeArrowheads="1"/>
          </p:cNvSpPr>
          <p:nvPr/>
        </p:nvSpPr>
        <p:spPr bwMode="auto">
          <a:xfrm>
            <a:off x="1763713" y="5734050"/>
            <a:ext cx="2520950" cy="1008063"/>
          </a:xfrm>
          <a:prstGeom prst="ellipse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 Demographic factors </a:t>
            </a:r>
          </a:p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responsible for observed </a:t>
            </a:r>
          </a:p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KW abundance </a:t>
            </a:r>
          </a:p>
          <a:p>
            <a:pPr algn="ctr"/>
            <a:r>
              <a:rPr lang="en-CA" sz="1400">
                <a:solidFill>
                  <a:schemeClr val="bg2"/>
                </a:solidFill>
                <a:latin typeface="Arial" charset="0"/>
              </a:rPr>
              <a:t>variation</a:t>
            </a:r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39" name="AutoShape 26"/>
          <p:cNvSpPr>
            <a:spLocks noChangeArrowheads="1"/>
          </p:cNvSpPr>
          <p:nvPr/>
        </p:nvSpPr>
        <p:spPr bwMode="auto">
          <a:xfrm>
            <a:off x="3059113" y="5445125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40" name="AutoShape 27"/>
          <p:cNvSpPr>
            <a:spLocks noChangeArrowheads="1"/>
          </p:cNvSpPr>
          <p:nvPr/>
        </p:nvSpPr>
        <p:spPr bwMode="auto">
          <a:xfrm>
            <a:off x="5651500" y="5445125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41" name="Line 28"/>
          <p:cNvSpPr>
            <a:spLocks noChangeShapeType="1"/>
          </p:cNvSpPr>
          <p:nvPr/>
        </p:nvSpPr>
        <p:spPr bwMode="auto">
          <a:xfrm>
            <a:off x="6732588" y="5229225"/>
            <a:ext cx="503237" cy="0"/>
          </a:xfrm>
          <a:prstGeom prst="line">
            <a:avLst/>
          </a:prstGeom>
          <a:noFill/>
          <a:ln w="15875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342" name="Oval 29"/>
          <p:cNvSpPr>
            <a:spLocks noChangeArrowheads="1"/>
          </p:cNvSpPr>
          <p:nvPr/>
        </p:nvSpPr>
        <p:spPr bwMode="auto">
          <a:xfrm>
            <a:off x="7235825" y="4724400"/>
            <a:ext cx="1655763" cy="1152525"/>
          </a:xfrm>
          <a:prstGeom prst="ellipse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sz="1200">
                <a:solidFill>
                  <a:schemeClr val="bg2"/>
                </a:solidFill>
                <a:latin typeface="Arial" charset="0"/>
              </a:rPr>
              <a:t>Relative importance</a:t>
            </a:r>
          </a:p>
          <a:p>
            <a:pPr algn="ctr"/>
            <a:r>
              <a:rPr lang="en-CA" sz="1200">
                <a:solidFill>
                  <a:schemeClr val="bg2"/>
                </a:solidFill>
                <a:latin typeface="Arial" charset="0"/>
              </a:rPr>
              <a:t>of stage-specific vital </a:t>
            </a:r>
          </a:p>
          <a:p>
            <a:pPr algn="ctr"/>
            <a:r>
              <a:rPr lang="en-CA" sz="1200">
                <a:solidFill>
                  <a:schemeClr val="bg2"/>
                </a:solidFill>
                <a:latin typeface="Arial" charset="0"/>
              </a:rPr>
              <a:t>rates for recovery</a:t>
            </a:r>
          </a:p>
          <a:p>
            <a:pPr algn="ctr"/>
            <a:r>
              <a:rPr lang="en-CA" sz="1200">
                <a:solidFill>
                  <a:schemeClr val="bg2"/>
                </a:solidFill>
                <a:latin typeface="Arial" charset="0"/>
              </a:rPr>
              <a:t>potential</a:t>
            </a:r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77050" y="3068960"/>
            <a:ext cx="143936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BEFDF-63D2-42D2-A13F-567EEF59A4BB}" type="slidenum">
              <a:rPr lang="en-CA"/>
              <a:pPr>
                <a:defRPr/>
              </a:pPr>
              <a:t>12</a:t>
            </a:fld>
            <a:endParaRPr lang="en-CA"/>
          </a:p>
        </p:txBody>
      </p:sp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563938" y="1200150"/>
            <a:ext cx="2087562" cy="962025"/>
          </a:xfrm>
          <a:prstGeom prst="hexagon">
            <a:avLst>
              <a:gd name="adj" fmla="val 54249"/>
              <a:gd name="vf" fmla="val 115470"/>
            </a:avLst>
          </a:prstGeom>
          <a:solidFill>
            <a:schemeClr val="accent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Perturbation</a:t>
            </a:r>
          </a:p>
          <a:p>
            <a:pPr algn="ctr">
              <a:defRPr/>
            </a:pPr>
            <a:r>
              <a:rPr lang="en-CA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Analysis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8313" y="1125538"/>
            <a:ext cx="2232025" cy="1135062"/>
          </a:xfrm>
          <a:prstGeom prst="rect">
            <a:avLst/>
          </a:prstGeom>
          <a:solidFill>
            <a:srgbClr val="FF99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Identification of relevant</a:t>
            </a: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fishing scenarios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516688" y="1125538"/>
            <a:ext cx="2016125" cy="1135062"/>
          </a:xfrm>
          <a:prstGeom prst="rect">
            <a:avLst/>
          </a:prstGeom>
          <a:solidFill>
            <a:srgbClr val="FF99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CA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Transient dynamics</a:t>
            </a:r>
          </a:p>
          <a:p>
            <a:pPr algn="ctr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3563938" y="2786063"/>
            <a:ext cx="2087562" cy="873125"/>
          </a:xfrm>
          <a:prstGeom prst="hexagon">
            <a:avLst>
              <a:gd name="adj" fmla="val 59773"/>
              <a:gd name="vf" fmla="val 115470"/>
            </a:avLst>
          </a:prstGeom>
          <a:solidFill>
            <a:schemeClr val="accent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PVA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343" name="AutoShape 6"/>
          <p:cNvCxnSpPr>
            <a:cxnSpLocks noChangeShapeType="1"/>
            <a:stCxn id="38914" idx="2"/>
            <a:endCxn id="38916" idx="1"/>
          </p:cNvCxnSpPr>
          <p:nvPr/>
        </p:nvCxnSpPr>
        <p:spPr bwMode="auto">
          <a:xfrm>
            <a:off x="5659438" y="1681163"/>
            <a:ext cx="844550" cy="12700"/>
          </a:xfrm>
          <a:prstGeom prst="straightConnector1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4" name="AutoShape 7"/>
          <p:cNvCxnSpPr>
            <a:cxnSpLocks noChangeShapeType="1"/>
            <a:stCxn id="38914" idx="2"/>
            <a:endCxn id="38915" idx="3"/>
          </p:cNvCxnSpPr>
          <p:nvPr/>
        </p:nvCxnSpPr>
        <p:spPr bwMode="auto">
          <a:xfrm flipH="1">
            <a:off x="2713038" y="1681163"/>
            <a:ext cx="842962" cy="12700"/>
          </a:xfrm>
          <a:prstGeom prst="straightConnector1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516688" y="2924175"/>
            <a:ext cx="1944687" cy="612775"/>
          </a:xfrm>
          <a:prstGeom prst="rect">
            <a:avLst/>
          </a:prstGeom>
          <a:solidFill>
            <a:srgbClr val="FF99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Environmental</a:t>
            </a: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stochasticity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11188" y="2924175"/>
            <a:ext cx="1944687" cy="614363"/>
          </a:xfrm>
          <a:prstGeom prst="rect">
            <a:avLst/>
          </a:prstGeom>
          <a:solidFill>
            <a:srgbClr val="FF99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Demographic </a:t>
            </a: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stochasticity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cxnSp>
        <p:nvCxnSpPr>
          <p:cNvPr id="14347" name="AutoShape 10"/>
          <p:cNvCxnSpPr>
            <a:cxnSpLocks noChangeShapeType="1"/>
            <a:stCxn id="38916" idx="2"/>
            <a:endCxn id="38917" idx="2"/>
          </p:cNvCxnSpPr>
          <p:nvPr/>
        </p:nvCxnSpPr>
        <p:spPr bwMode="auto">
          <a:xfrm flipH="1">
            <a:off x="5659438" y="2273300"/>
            <a:ext cx="1865312" cy="949325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1"/>
          <p:cNvCxnSpPr>
            <a:cxnSpLocks noChangeShapeType="1"/>
            <a:stCxn id="38921" idx="3"/>
            <a:endCxn id="38917" idx="2"/>
          </p:cNvCxnSpPr>
          <p:nvPr/>
        </p:nvCxnSpPr>
        <p:spPr bwMode="auto">
          <a:xfrm flipV="1">
            <a:off x="2568575" y="3222625"/>
            <a:ext cx="987425" cy="9525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AutoShape 12"/>
          <p:cNvCxnSpPr>
            <a:cxnSpLocks noChangeShapeType="1"/>
            <a:stCxn id="38920" idx="1"/>
            <a:endCxn id="38917" idx="2"/>
          </p:cNvCxnSpPr>
          <p:nvPr/>
        </p:nvCxnSpPr>
        <p:spPr bwMode="auto">
          <a:xfrm flipH="1" flipV="1">
            <a:off x="5659438" y="3222625"/>
            <a:ext cx="844550" cy="7938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987675" y="4445000"/>
            <a:ext cx="3455988" cy="1720850"/>
          </a:xfrm>
          <a:prstGeom prst="ellipse">
            <a:avLst/>
          </a:prstGeom>
          <a:solidFill>
            <a:srgbClr val="99CC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Influence of Chinook abundance</a:t>
            </a: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on SRKW and NRKW </a:t>
            </a: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extinction and recovery</a:t>
            </a:r>
          </a:p>
          <a:p>
            <a:pPr algn="ctr">
              <a:defRPr/>
            </a:pPr>
            <a:r>
              <a:rPr lang="en-CA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probabilities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351" name="AutoShape 14"/>
          <p:cNvSpPr>
            <a:spLocks noChangeArrowheads="1"/>
          </p:cNvSpPr>
          <p:nvPr/>
        </p:nvSpPr>
        <p:spPr bwMode="auto">
          <a:xfrm>
            <a:off x="4500563" y="3644900"/>
            <a:ext cx="287337" cy="792163"/>
          </a:xfrm>
          <a:prstGeom prst="downArrow">
            <a:avLst>
              <a:gd name="adj1" fmla="val 50000"/>
              <a:gd name="adj2" fmla="val 68923"/>
            </a:avLst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cxnSp>
        <p:nvCxnSpPr>
          <p:cNvPr id="14352" name="AutoShape 15"/>
          <p:cNvCxnSpPr>
            <a:cxnSpLocks noChangeShapeType="1"/>
            <a:stCxn id="38915" idx="2"/>
            <a:endCxn id="38917" idx="2"/>
          </p:cNvCxnSpPr>
          <p:nvPr/>
        </p:nvCxnSpPr>
        <p:spPr bwMode="auto">
          <a:xfrm>
            <a:off x="1584325" y="2273300"/>
            <a:ext cx="1971675" cy="949325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3" name="AutoShape 16"/>
          <p:cNvSpPr>
            <a:spLocks noChangeArrowheads="1"/>
          </p:cNvSpPr>
          <p:nvPr/>
        </p:nvSpPr>
        <p:spPr bwMode="auto">
          <a:xfrm>
            <a:off x="4500563" y="2133600"/>
            <a:ext cx="287337" cy="647700"/>
          </a:xfrm>
          <a:prstGeom prst="downArrow">
            <a:avLst>
              <a:gd name="adj1" fmla="val 50000"/>
              <a:gd name="adj2" fmla="val 56354"/>
            </a:avLst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468313" y="4149725"/>
            <a:ext cx="2233612" cy="504825"/>
          </a:xfrm>
          <a:prstGeom prst="rect">
            <a:avLst/>
          </a:prstGeom>
          <a:solidFill>
            <a:srgbClr val="FFFF00"/>
          </a:solidFill>
          <a:ln w="158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sz="1600">
                <a:solidFill>
                  <a:srgbClr val="000000"/>
                </a:solidFill>
                <a:latin typeface="Arial" charset="0"/>
              </a:rPr>
              <a:t>KW Recovery Goals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355" name="AutoShape 18"/>
          <p:cNvCxnSpPr>
            <a:cxnSpLocks noChangeShapeType="1"/>
            <a:stCxn id="14354" idx="3"/>
            <a:endCxn id="38917" idx="2"/>
          </p:cNvCxnSpPr>
          <p:nvPr/>
        </p:nvCxnSpPr>
        <p:spPr bwMode="auto">
          <a:xfrm flipV="1">
            <a:off x="2709863" y="3222625"/>
            <a:ext cx="846137" cy="1179513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8DC55-1623-4D17-9037-23E836490678}" type="slidenum">
              <a:rPr lang="en-CA"/>
              <a:pPr>
                <a:defRPr/>
              </a:pPr>
              <a:t>13</a:t>
            </a:fld>
            <a:endParaRPr lang="en-CA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sz="3200" dirty="0" smtClean="0">
                <a:solidFill>
                  <a:schemeClr val="tx1"/>
                </a:solidFill>
              </a:rPr>
              <a:t>Main (</a:t>
            </a:r>
            <a:r>
              <a:rPr lang="en-CA" sz="3200" dirty="0" smtClean="0">
                <a:solidFill>
                  <a:srgbClr val="FFC000"/>
                </a:solidFill>
              </a:rPr>
              <a:t>strong</a:t>
            </a:r>
            <a:r>
              <a:rPr lang="en-CA" sz="3200" dirty="0" smtClean="0">
                <a:solidFill>
                  <a:schemeClr val="tx1"/>
                </a:solidFill>
              </a:rPr>
              <a:t>) hypotheses regarding RKW-Chinook salmon interactions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u="sng" dirty="0" smtClean="0"/>
              <a:t>Hypothesis 1a</a:t>
            </a:r>
            <a:r>
              <a:rPr lang="en-CA" sz="2800" dirty="0" smtClean="0"/>
              <a:t> (based on current evidence):</a:t>
            </a:r>
          </a:p>
          <a:p>
            <a:pPr lvl="1" eaLnBrk="1" hangingPunct="1">
              <a:defRPr/>
            </a:pPr>
            <a:r>
              <a:rPr lang="en-CA" sz="2400" dirty="0" smtClean="0"/>
              <a:t>SRKW growth influenced by </a:t>
            </a:r>
            <a:r>
              <a:rPr lang="en-CA" sz="2400" dirty="0" smtClean="0">
                <a:solidFill>
                  <a:schemeClr val="bg2"/>
                </a:solidFill>
              </a:rPr>
              <a:t>terminal run size</a:t>
            </a:r>
            <a:r>
              <a:rPr lang="en-CA" sz="2400" dirty="0" smtClean="0"/>
              <a:t> of Fraser Early, Fraser Late, and Puget Sound Chinook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CA" sz="2400" dirty="0" smtClean="0"/>
          </a:p>
          <a:p>
            <a:pPr eaLnBrk="1" hangingPunct="1">
              <a:defRPr/>
            </a:pPr>
            <a:r>
              <a:rPr lang="en-CA" sz="2800" u="sng" dirty="0" smtClean="0"/>
              <a:t>Hypothesis 1b</a:t>
            </a:r>
            <a:r>
              <a:rPr lang="en-CA" sz="2800" dirty="0" smtClean="0"/>
              <a:t> (based on current evidence):</a:t>
            </a:r>
          </a:p>
          <a:p>
            <a:pPr lvl="1" eaLnBrk="1" hangingPunct="1">
              <a:defRPr/>
            </a:pPr>
            <a:r>
              <a:rPr lang="en-CA" sz="2400" dirty="0" smtClean="0"/>
              <a:t>NRKW growth influenced by </a:t>
            </a:r>
          </a:p>
          <a:p>
            <a:pPr lvl="2" eaLnBrk="1" hangingPunct="1">
              <a:defRPr/>
            </a:pPr>
            <a:r>
              <a:rPr lang="en-CA" sz="2000" dirty="0" smtClean="0">
                <a:solidFill>
                  <a:schemeClr val="bg2"/>
                </a:solidFill>
              </a:rPr>
              <a:t>terminal run size</a:t>
            </a:r>
            <a:r>
              <a:rPr lang="en-CA" sz="2000" dirty="0" smtClean="0"/>
              <a:t> of Northern BC, Central BC, WCVI, and Georgia Strait Chinook salmon stocks </a:t>
            </a:r>
          </a:p>
          <a:p>
            <a:pPr lvl="2" eaLnBrk="1" hangingPunct="1">
              <a:defRPr/>
            </a:pPr>
            <a:r>
              <a:rPr lang="en-CA" sz="2000" dirty="0" smtClean="0">
                <a:solidFill>
                  <a:schemeClr val="bg2"/>
                </a:solidFill>
              </a:rPr>
              <a:t>ocean (pre-terminal) abundance</a:t>
            </a:r>
            <a:r>
              <a:rPr lang="en-CA" sz="2000" dirty="0" smtClean="0"/>
              <a:t> of Fraser Early, Puget Sound, and Upper Columbia Chinook stocks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23DB4-FEE1-4FA6-9350-6A84D88F8F58}" type="slidenum">
              <a:rPr lang="en-CA"/>
              <a:pPr>
                <a:defRPr/>
              </a:pPr>
              <a:t>14</a:t>
            </a:fld>
            <a:endParaRPr lang="en-CA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Criteria for </a:t>
            </a:r>
            <a:r>
              <a:rPr lang="en-CA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additional (</a:t>
            </a:r>
            <a:r>
              <a:rPr lang="en-CA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</a:t>
            </a:r>
            <a:r>
              <a:rPr lang="en-CA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Hypotheses</a:t>
            </a:r>
            <a:r>
              <a:rPr lang="en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regarding RKW-Chinook salmon interactions: assuming Chinook remains an important diet component year-round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39975" y="4005263"/>
            <a:ext cx="4032250" cy="863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CA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RKW-Chinook encounters</a:t>
            </a:r>
          </a:p>
          <a:p>
            <a:pPr algn="ctr">
              <a:defRPr/>
            </a:pPr>
            <a:r>
              <a:rPr lang="en-CA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(North California to Southeast Alaska)</a:t>
            </a:r>
          </a:p>
          <a:p>
            <a:pPr algn="ctr">
              <a:defRPr/>
            </a:pPr>
            <a:endParaRPr lang="en-CA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84438" y="5445125"/>
            <a:ext cx="3960812" cy="10810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CA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Influence on </a:t>
            </a:r>
          </a:p>
          <a:p>
            <a:pPr algn="ctr">
              <a:defRPr/>
            </a:pPr>
            <a:r>
              <a:rPr lang="en-CA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RKW vital rates 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4284663" y="4868863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179388" y="1484313"/>
            <a:ext cx="2592387" cy="1727200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sz="2600">
                <a:solidFill>
                  <a:srgbClr val="000000"/>
                </a:solidFill>
                <a:latin typeface="Arial" charset="0"/>
              </a:rPr>
              <a:t>Stock size</a:t>
            </a:r>
          </a:p>
          <a:p>
            <a:pPr algn="ctr"/>
            <a:r>
              <a:rPr lang="en-CA" sz="2000">
                <a:solidFill>
                  <a:srgbClr val="000000"/>
                </a:solidFill>
                <a:latin typeface="Arial" charset="0"/>
              </a:rPr>
              <a:t>(large contributions</a:t>
            </a:r>
          </a:p>
          <a:p>
            <a:pPr algn="ctr"/>
            <a:r>
              <a:rPr lang="en-CA" sz="2000">
                <a:solidFill>
                  <a:srgbClr val="000000"/>
                </a:solidFill>
                <a:latin typeface="Arial" charset="0"/>
              </a:rPr>
              <a:t>to ocean fisheries)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3059113" y="1557338"/>
            <a:ext cx="2592387" cy="1727200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sz="2600">
                <a:solidFill>
                  <a:srgbClr val="000000"/>
                </a:solidFill>
                <a:latin typeface="Arial" charset="0"/>
              </a:rPr>
              <a:t>Spatial overlap</a:t>
            </a:r>
          </a:p>
          <a:p>
            <a:pPr algn="ctr"/>
            <a:r>
              <a:rPr lang="en-CA">
                <a:solidFill>
                  <a:srgbClr val="000000"/>
                </a:solidFill>
                <a:latin typeface="Arial" charset="0"/>
              </a:rPr>
              <a:t>(Ocean-type life history)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5867400" y="1484313"/>
            <a:ext cx="3025775" cy="1873250"/>
          </a:xfrm>
          <a:prstGeom prst="ellipse">
            <a:avLst/>
          </a:prstGeom>
          <a:solidFill>
            <a:srgbClr val="CC99FF"/>
          </a:solidFill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 sz="2600">
                <a:solidFill>
                  <a:srgbClr val="000000"/>
                </a:solidFill>
                <a:latin typeface="Arial" charset="0"/>
              </a:rPr>
              <a:t>Temporal </a:t>
            </a:r>
          </a:p>
          <a:p>
            <a:pPr algn="ctr"/>
            <a:r>
              <a:rPr lang="en-CA" sz="2600">
                <a:solidFill>
                  <a:srgbClr val="000000"/>
                </a:solidFill>
                <a:latin typeface="Arial" charset="0"/>
              </a:rPr>
              <a:t>overlap</a:t>
            </a:r>
          </a:p>
          <a:p>
            <a:pPr algn="ctr"/>
            <a:r>
              <a:rPr lang="en-CA">
                <a:solidFill>
                  <a:srgbClr val="000000"/>
                </a:solidFill>
                <a:latin typeface="Arial" charset="0"/>
              </a:rPr>
              <a:t>(Possible access to the</a:t>
            </a:r>
          </a:p>
          <a:p>
            <a:pPr algn="ctr"/>
            <a:r>
              <a:rPr lang="en-CA">
                <a:solidFill>
                  <a:srgbClr val="000000"/>
                </a:solidFill>
                <a:latin typeface="Arial" charset="0"/>
              </a:rPr>
              <a:t>resource outside of</a:t>
            </a:r>
          </a:p>
          <a:p>
            <a:pPr algn="ctr"/>
            <a:r>
              <a:rPr lang="en-CA">
                <a:solidFill>
                  <a:srgbClr val="000000"/>
                </a:solidFill>
                <a:latin typeface="Arial" charset="0"/>
              </a:rPr>
              <a:t>summer ranges)</a:t>
            </a:r>
          </a:p>
        </p:txBody>
      </p:sp>
      <p:cxnSp>
        <p:nvCxnSpPr>
          <p:cNvPr id="16394" name="AutoShape 9"/>
          <p:cNvCxnSpPr>
            <a:cxnSpLocks noChangeShapeType="1"/>
            <a:stCxn id="16391" idx="4"/>
            <a:endCxn id="35843" idx="1"/>
          </p:cNvCxnSpPr>
          <p:nvPr/>
        </p:nvCxnSpPr>
        <p:spPr bwMode="auto">
          <a:xfrm rot="16200000" flipH="1">
            <a:off x="1295400" y="3405188"/>
            <a:ext cx="1212850" cy="8509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AutoShape 10"/>
          <p:cNvCxnSpPr>
            <a:cxnSpLocks noChangeShapeType="1"/>
            <a:stCxn id="16393" idx="4"/>
            <a:endCxn id="35843" idx="3"/>
          </p:cNvCxnSpPr>
          <p:nvPr/>
        </p:nvCxnSpPr>
        <p:spPr bwMode="auto">
          <a:xfrm rot="5400000">
            <a:off x="6349207" y="3405981"/>
            <a:ext cx="1066800" cy="995363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AutoShape 11"/>
          <p:cNvCxnSpPr>
            <a:cxnSpLocks noChangeShapeType="1"/>
            <a:stCxn id="16392" idx="4"/>
            <a:endCxn id="35843" idx="0"/>
          </p:cNvCxnSpPr>
          <p:nvPr/>
        </p:nvCxnSpPr>
        <p:spPr bwMode="auto">
          <a:xfrm>
            <a:off x="4356100" y="3297238"/>
            <a:ext cx="0" cy="69532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9816A-5F90-4AB6-9FCE-B5B2D0981B80}" type="slidenum">
              <a:rPr lang="en-CA"/>
              <a:pPr>
                <a:defRPr/>
              </a:pPr>
              <a:t>15</a:t>
            </a:fld>
            <a:endParaRPr lang="en-CA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7957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Killer Whale Demography </a:t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endParaRPr lang="en-US" sz="4000" dirty="0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9150"/>
            <a:ext cx="3059112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EAE55-362A-4BE0-826E-40FAAF7E2DFE}" type="slidenum">
              <a:rPr lang="en-CA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CA" sz="3200" u="sng" dirty="0" smtClean="0"/>
              <a:t>RKW two-sex birth-flow model</a:t>
            </a:r>
            <a:endParaRPr lang="en-US" sz="3200" u="sng" dirty="0" smtClean="0"/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052513"/>
            <a:ext cx="1657350" cy="819150"/>
          </a:xfrm>
          <a:noFill/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3671888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400" b="1">
                <a:latin typeface="Arial" charset="0"/>
              </a:rPr>
              <a:t>1</a:t>
            </a:r>
            <a:r>
              <a:rPr lang="en-CA" sz="1400">
                <a:latin typeface="Arial" charset="0"/>
              </a:rPr>
              <a:t>: Calves (viable 0.5-year old)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 b="1">
                <a:latin typeface="Arial" charset="0"/>
              </a:rPr>
              <a:t>2</a:t>
            </a:r>
            <a:r>
              <a:rPr lang="en-CA" sz="1400">
                <a:latin typeface="Arial" charset="0"/>
              </a:rPr>
              <a:t>: Juveniles (ages 2-9; undetermined sex)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 b="1">
                <a:latin typeface="Arial" charset="0"/>
              </a:rPr>
              <a:t>3</a:t>
            </a:r>
            <a:r>
              <a:rPr lang="en-CA" sz="1400">
                <a:latin typeface="Arial" charset="0"/>
              </a:rPr>
              <a:t>: Young reproductive females (ages 10-30)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>
                <a:latin typeface="Arial" charset="0"/>
              </a:rPr>
              <a:t>4: Old reproductive females (ages 31-50)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 b="1">
                <a:latin typeface="Arial" charset="0"/>
              </a:rPr>
              <a:t>5</a:t>
            </a:r>
            <a:r>
              <a:rPr lang="en-CA" sz="1400">
                <a:latin typeface="Arial" charset="0"/>
              </a:rPr>
              <a:t>: Post-reproductive females (ages 51+)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 b="1">
                <a:latin typeface="Arial" charset="0"/>
              </a:rPr>
              <a:t>6</a:t>
            </a:r>
            <a:r>
              <a:rPr lang="en-CA" sz="1400">
                <a:latin typeface="Arial" charset="0"/>
              </a:rPr>
              <a:t>: Young mature males (ages 10-21)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 b="1">
                <a:latin typeface="Arial" charset="0"/>
              </a:rPr>
              <a:t>7</a:t>
            </a:r>
            <a:r>
              <a:rPr lang="en-CA" sz="1400">
                <a:latin typeface="Arial" charset="0"/>
              </a:rPr>
              <a:t>: Old mature males (ages 22+)</a:t>
            </a:r>
            <a:endParaRPr lang="en-US" sz="1400">
              <a:latin typeface="Arial" charset="0"/>
            </a:endParaRPr>
          </a:p>
        </p:txBody>
      </p:sp>
      <p:sp>
        <p:nvSpPr>
          <p:cNvPr id="18438" name="Oval 8"/>
          <p:cNvSpPr>
            <a:spLocks noChangeArrowheads="1"/>
          </p:cNvSpPr>
          <p:nvPr/>
        </p:nvSpPr>
        <p:spPr bwMode="auto">
          <a:xfrm>
            <a:off x="611188" y="2527300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2232025" y="3633788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18440" name="Oval 10"/>
          <p:cNvSpPr>
            <a:spLocks noChangeArrowheads="1"/>
          </p:cNvSpPr>
          <p:nvPr/>
        </p:nvSpPr>
        <p:spPr bwMode="auto">
          <a:xfrm>
            <a:off x="3041650" y="3633788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  <p:sp>
        <p:nvSpPr>
          <p:cNvPr id="18441" name="Oval 11"/>
          <p:cNvSpPr>
            <a:spLocks noChangeArrowheads="1"/>
          </p:cNvSpPr>
          <p:nvPr/>
        </p:nvSpPr>
        <p:spPr bwMode="auto">
          <a:xfrm>
            <a:off x="1420813" y="2527300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041650" y="2527300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8443" name="Oval 13"/>
          <p:cNvSpPr>
            <a:spLocks noChangeArrowheads="1"/>
          </p:cNvSpPr>
          <p:nvPr/>
        </p:nvSpPr>
        <p:spPr bwMode="auto">
          <a:xfrm>
            <a:off x="2232025" y="2527300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1062038" y="26955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1871663" y="26955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2682875" y="26955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1871663" y="2695575"/>
            <a:ext cx="360362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2682875" y="38036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8449" name="AutoShape 19"/>
          <p:cNvCxnSpPr>
            <a:cxnSpLocks noChangeShapeType="1"/>
            <a:stCxn id="18441" idx="0"/>
            <a:endCxn id="18438" idx="0"/>
          </p:cNvCxnSpPr>
          <p:nvPr/>
        </p:nvCxnSpPr>
        <p:spPr bwMode="auto">
          <a:xfrm rot="-5400000" flipH="1" flipV="1">
            <a:off x="1242219" y="2123281"/>
            <a:ext cx="1588" cy="809625"/>
          </a:xfrm>
          <a:prstGeom prst="curvedConnector3">
            <a:avLst>
              <a:gd name="adj1" fmla="val -17800000"/>
            </a:avLst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0" name="AutoShape 20"/>
          <p:cNvCxnSpPr>
            <a:cxnSpLocks noChangeShapeType="1"/>
            <a:stCxn id="18443" idx="0"/>
            <a:endCxn id="18438" idx="0"/>
          </p:cNvCxnSpPr>
          <p:nvPr/>
        </p:nvCxnSpPr>
        <p:spPr bwMode="auto">
          <a:xfrm rot="-5400000" flipH="1" flipV="1">
            <a:off x="1647825" y="1717675"/>
            <a:ext cx="1588" cy="1620838"/>
          </a:xfrm>
          <a:prstGeom prst="curvedConnector3">
            <a:avLst>
              <a:gd name="adj1" fmla="val -28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1" name="AutoShape 21"/>
          <p:cNvCxnSpPr>
            <a:cxnSpLocks noChangeShapeType="1"/>
            <a:stCxn id="18441" idx="3"/>
            <a:endCxn id="18441" idx="5"/>
          </p:cNvCxnSpPr>
          <p:nvPr/>
        </p:nvCxnSpPr>
        <p:spPr bwMode="auto">
          <a:xfrm rot="16200000" flipH="1">
            <a:off x="1645444" y="2656681"/>
            <a:ext cx="1588" cy="320675"/>
          </a:xfrm>
          <a:prstGeom prst="curvedConnector3">
            <a:avLst>
              <a:gd name="adj1" fmla="val 14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2" name="AutoShape 22"/>
          <p:cNvCxnSpPr>
            <a:cxnSpLocks noChangeShapeType="1"/>
            <a:stCxn id="18443" idx="3"/>
            <a:endCxn id="18443" idx="5"/>
          </p:cNvCxnSpPr>
          <p:nvPr/>
        </p:nvCxnSpPr>
        <p:spPr bwMode="auto">
          <a:xfrm rot="16200000" flipH="1">
            <a:off x="2457450" y="2657475"/>
            <a:ext cx="1588" cy="319088"/>
          </a:xfrm>
          <a:prstGeom prst="curvedConnector3">
            <a:avLst>
              <a:gd name="adj1" fmla="val 1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3" name="AutoShape 23"/>
          <p:cNvCxnSpPr>
            <a:cxnSpLocks noChangeShapeType="1"/>
            <a:stCxn id="18442" idx="3"/>
            <a:endCxn id="18442" idx="5"/>
          </p:cNvCxnSpPr>
          <p:nvPr/>
        </p:nvCxnSpPr>
        <p:spPr bwMode="auto">
          <a:xfrm rot="16200000" flipH="1">
            <a:off x="3267075" y="2657475"/>
            <a:ext cx="1588" cy="319088"/>
          </a:xfrm>
          <a:prstGeom prst="curvedConnector3">
            <a:avLst>
              <a:gd name="adj1" fmla="val 1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4" name="AutoShape 24"/>
          <p:cNvCxnSpPr>
            <a:cxnSpLocks noChangeShapeType="1"/>
            <a:stCxn id="18439" idx="3"/>
            <a:endCxn id="18439" idx="5"/>
          </p:cNvCxnSpPr>
          <p:nvPr/>
        </p:nvCxnSpPr>
        <p:spPr bwMode="auto">
          <a:xfrm rot="16200000" flipH="1">
            <a:off x="2457450" y="3763963"/>
            <a:ext cx="1587" cy="319088"/>
          </a:xfrm>
          <a:prstGeom prst="curvedConnector3">
            <a:avLst>
              <a:gd name="adj1" fmla="val 1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5" name="AutoShape 25"/>
          <p:cNvCxnSpPr>
            <a:cxnSpLocks noChangeShapeType="1"/>
            <a:stCxn id="18440" idx="3"/>
            <a:endCxn id="18440" idx="5"/>
          </p:cNvCxnSpPr>
          <p:nvPr/>
        </p:nvCxnSpPr>
        <p:spPr bwMode="auto">
          <a:xfrm rot="16200000" flipH="1">
            <a:off x="3267075" y="3763963"/>
            <a:ext cx="1587" cy="319088"/>
          </a:xfrm>
          <a:prstGeom prst="curvedConnector3">
            <a:avLst>
              <a:gd name="adj1" fmla="val 17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6" name="Text Box 26"/>
          <p:cNvSpPr txBox="1">
            <a:spLocks noChangeArrowheads="1"/>
          </p:cNvSpPr>
          <p:nvPr/>
        </p:nvSpPr>
        <p:spPr bwMode="auto">
          <a:xfrm>
            <a:off x="973138" y="2695575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G</a:t>
            </a:r>
            <a:r>
              <a:rPr lang="en-CA" sz="600" b="1">
                <a:latin typeface="Arial" charset="0"/>
              </a:rPr>
              <a:t>1</a:t>
            </a:r>
            <a:endParaRPr lang="en-US" sz="600" b="1">
              <a:latin typeface="Arial" charset="0"/>
            </a:endParaRPr>
          </a:p>
        </p:txBody>
      </p:sp>
      <p:sp>
        <p:nvSpPr>
          <p:cNvPr id="18457" name="Text Box 27"/>
          <p:cNvSpPr txBox="1">
            <a:spLocks noChangeArrowheads="1"/>
          </p:cNvSpPr>
          <p:nvPr/>
        </p:nvSpPr>
        <p:spPr bwMode="auto">
          <a:xfrm>
            <a:off x="1871663" y="2695575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G</a:t>
            </a:r>
            <a:r>
              <a:rPr lang="en-CA" sz="600" b="1">
                <a:latin typeface="Arial" charset="0"/>
              </a:rPr>
              <a:t>2f</a:t>
            </a:r>
            <a:endParaRPr lang="en-US" sz="600" b="1">
              <a:latin typeface="Arial" charset="0"/>
            </a:endParaRPr>
          </a:p>
        </p:txBody>
      </p:sp>
      <p:sp>
        <p:nvSpPr>
          <p:cNvPr id="18458" name="Text Box 28"/>
          <p:cNvSpPr txBox="1">
            <a:spLocks noChangeArrowheads="1"/>
          </p:cNvSpPr>
          <p:nvPr/>
        </p:nvSpPr>
        <p:spPr bwMode="auto">
          <a:xfrm>
            <a:off x="2592388" y="2695575"/>
            <a:ext cx="539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G</a:t>
            </a:r>
            <a:r>
              <a:rPr lang="en-CA" sz="600" b="1">
                <a:latin typeface="Arial" charset="0"/>
              </a:rPr>
              <a:t>3</a:t>
            </a:r>
            <a:endParaRPr lang="en-US" sz="600" b="1">
              <a:latin typeface="Arial" charset="0"/>
            </a:endParaRPr>
          </a:p>
        </p:txBody>
      </p:sp>
      <p:sp>
        <p:nvSpPr>
          <p:cNvPr id="18459" name="Text Box 29"/>
          <p:cNvSpPr txBox="1">
            <a:spLocks noChangeArrowheads="1"/>
          </p:cNvSpPr>
          <p:nvPr/>
        </p:nvSpPr>
        <p:spPr bwMode="auto">
          <a:xfrm>
            <a:off x="1420813" y="3038475"/>
            <a:ext cx="4492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P</a:t>
            </a:r>
            <a:r>
              <a:rPr lang="en-CA" sz="600" b="1">
                <a:latin typeface="Arial" charset="0"/>
              </a:rPr>
              <a:t>2</a:t>
            </a:r>
            <a:endParaRPr lang="en-US" sz="600" b="1">
              <a:latin typeface="Arial" charset="0"/>
            </a:endParaRPr>
          </a:p>
        </p:txBody>
      </p:sp>
      <p:sp>
        <p:nvSpPr>
          <p:cNvPr id="18460" name="Text Box 30"/>
          <p:cNvSpPr txBox="1">
            <a:spLocks noChangeArrowheads="1"/>
          </p:cNvSpPr>
          <p:nvPr/>
        </p:nvSpPr>
        <p:spPr bwMode="auto">
          <a:xfrm>
            <a:off x="2232025" y="3038475"/>
            <a:ext cx="4492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P</a:t>
            </a:r>
            <a:r>
              <a:rPr lang="en-CA" sz="600" b="1">
                <a:latin typeface="Arial" charset="0"/>
              </a:rPr>
              <a:t>3</a:t>
            </a:r>
            <a:endParaRPr lang="en-US" sz="600" b="1">
              <a:latin typeface="Arial" charset="0"/>
            </a:endParaRPr>
          </a:p>
        </p:txBody>
      </p:sp>
      <p:sp>
        <p:nvSpPr>
          <p:cNvPr id="18461" name="Text Box 31"/>
          <p:cNvSpPr txBox="1">
            <a:spLocks noChangeArrowheads="1"/>
          </p:cNvSpPr>
          <p:nvPr/>
        </p:nvSpPr>
        <p:spPr bwMode="auto">
          <a:xfrm>
            <a:off x="3041650" y="3038475"/>
            <a:ext cx="4492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P</a:t>
            </a:r>
            <a:r>
              <a:rPr lang="en-CA" sz="600" b="1">
                <a:latin typeface="Arial" charset="0"/>
              </a:rPr>
              <a:t>4</a:t>
            </a:r>
            <a:endParaRPr lang="en-US" sz="600" b="1">
              <a:latin typeface="Arial" charset="0"/>
            </a:endParaRPr>
          </a:p>
        </p:txBody>
      </p:sp>
      <p:sp>
        <p:nvSpPr>
          <p:cNvPr id="18462" name="Text Box 32"/>
          <p:cNvSpPr txBox="1">
            <a:spLocks noChangeArrowheads="1"/>
          </p:cNvSpPr>
          <p:nvPr/>
        </p:nvSpPr>
        <p:spPr bwMode="auto">
          <a:xfrm>
            <a:off x="1116013" y="2205038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solidFill>
                  <a:schemeClr val="bg2"/>
                </a:solidFill>
                <a:latin typeface="Arial" charset="0"/>
              </a:rPr>
              <a:t>F</a:t>
            </a:r>
            <a:r>
              <a:rPr lang="en-CA" sz="600" b="1">
                <a:solidFill>
                  <a:schemeClr val="bg2"/>
                </a:solidFill>
                <a:latin typeface="Arial" charset="0"/>
              </a:rPr>
              <a:t>2</a:t>
            </a:r>
            <a:endParaRPr lang="en-US" sz="6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463" name="Text Box 33"/>
          <p:cNvSpPr txBox="1">
            <a:spLocks noChangeArrowheads="1"/>
          </p:cNvSpPr>
          <p:nvPr/>
        </p:nvSpPr>
        <p:spPr bwMode="auto">
          <a:xfrm>
            <a:off x="1403350" y="2060575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  F</a:t>
            </a:r>
            <a:r>
              <a:rPr lang="en-CA" sz="600" b="1">
                <a:latin typeface="Arial" charset="0"/>
              </a:rPr>
              <a:t>3</a:t>
            </a:r>
            <a:endParaRPr lang="en-US" sz="600" b="1">
              <a:latin typeface="Arial" charset="0"/>
            </a:endParaRPr>
          </a:p>
        </p:txBody>
      </p:sp>
      <p:sp>
        <p:nvSpPr>
          <p:cNvPr id="18464" name="Text Box 34"/>
          <p:cNvSpPr txBox="1">
            <a:spLocks noChangeArrowheads="1"/>
          </p:cNvSpPr>
          <p:nvPr/>
        </p:nvSpPr>
        <p:spPr bwMode="auto">
          <a:xfrm>
            <a:off x="1692275" y="3294063"/>
            <a:ext cx="538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G</a:t>
            </a:r>
            <a:r>
              <a:rPr lang="en-CA" sz="600" b="1">
                <a:latin typeface="Arial" charset="0"/>
              </a:rPr>
              <a:t>2m</a:t>
            </a:r>
            <a:endParaRPr lang="en-US" sz="600" b="1">
              <a:latin typeface="Arial" charset="0"/>
            </a:endParaRPr>
          </a:p>
        </p:txBody>
      </p:sp>
      <p:sp>
        <p:nvSpPr>
          <p:cNvPr id="18465" name="Text Box 35"/>
          <p:cNvSpPr txBox="1">
            <a:spLocks noChangeArrowheads="1"/>
          </p:cNvSpPr>
          <p:nvPr/>
        </p:nvSpPr>
        <p:spPr bwMode="auto">
          <a:xfrm>
            <a:off x="2592388" y="3803650"/>
            <a:ext cx="6302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G</a:t>
            </a:r>
            <a:r>
              <a:rPr lang="en-CA" sz="600" b="1">
                <a:latin typeface="Arial" charset="0"/>
              </a:rPr>
              <a:t>6</a:t>
            </a:r>
            <a:endParaRPr lang="en-US" sz="600" b="1">
              <a:latin typeface="Arial" charset="0"/>
            </a:endParaRPr>
          </a:p>
        </p:txBody>
      </p:sp>
      <p:sp>
        <p:nvSpPr>
          <p:cNvPr id="18466" name="Text Box 36"/>
          <p:cNvSpPr txBox="1">
            <a:spLocks noChangeArrowheads="1"/>
          </p:cNvSpPr>
          <p:nvPr/>
        </p:nvSpPr>
        <p:spPr bwMode="auto">
          <a:xfrm>
            <a:off x="2339975" y="4149725"/>
            <a:ext cx="449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P</a:t>
            </a:r>
            <a:r>
              <a:rPr lang="en-CA" sz="600" b="1">
                <a:latin typeface="Arial" charset="0"/>
              </a:rPr>
              <a:t>6</a:t>
            </a:r>
            <a:endParaRPr lang="en-US" sz="600" b="1">
              <a:latin typeface="Arial" charset="0"/>
            </a:endParaRPr>
          </a:p>
        </p:txBody>
      </p:sp>
      <p:sp>
        <p:nvSpPr>
          <p:cNvPr id="18467" name="Text Box 37"/>
          <p:cNvSpPr txBox="1">
            <a:spLocks noChangeArrowheads="1"/>
          </p:cNvSpPr>
          <p:nvPr/>
        </p:nvSpPr>
        <p:spPr bwMode="auto">
          <a:xfrm>
            <a:off x="3132138" y="4149725"/>
            <a:ext cx="449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P</a:t>
            </a:r>
            <a:r>
              <a:rPr lang="en-CA" sz="600" b="1">
                <a:latin typeface="Arial" charset="0"/>
              </a:rPr>
              <a:t>7</a:t>
            </a:r>
            <a:endParaRPr lang="en-US" sz="600" b="1">
              <a:latin typeface="Arial" charset="0"/>
            </a:endParaRPr>
          </a:p>
        </p:txBody>
      </p:sp>
      <p:cxnSp>
        <p:nvCxnSpPr>
          <p:cNvPr id="18468" name="AutoShape 38"/>
          <p:cNvCxnSpPr>
            <a:cxnSpLocks noChangeShapeType="1"/>
            <a:stCxn id="18438" idx="3"/>
            <a:endCxn id="18438" idx="5"/>
          </p:cNvCxnSpPr>
          <p:nvPr/>
        </p:nvCxnSpPr>
        <p:spPr bwMode="auto">
          <a:xfrm rot="16200000" flipH="1">
            <a:off x="835819" y="2656681"/>
            <a:ext cx="1588" cy="320675"/>
          </a:xfrm>
          <a:prstGeom prst="curvedConnector3">
            <a:avLst>
              <a:gd name="adj1" fmla="val 1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9" name="Text Box 39"/>
          <p:cNvSpPr txBox="1">
            <a:spLocks noChangeArrowheads="1"/>
          </p:cNvSpPr>
          <p:nvPr/>
        </p:nvSpPr>
        <p:spPr bwMode="auto">
          <a:xfrm>
            <a:off x="611188" y="3038475"/>
            <a:ext cx="4492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P</a:t>
            </a:r>
            <a:r>
              <a:rPr lang="en-CA" sz="600" b="1">
                <a:latin typeface="Arial" charset="0"/>
              </a:rPr>
              <a:t>1</a:t>
            </a:r>
            <a:endParaRPr lang="en-US" sz="600" b="1">
              <a:latin typeface="Arial" charset="0"/>
            </a:endParaRPr>
          </a:p>
        </p:txBody>
      </p:sp>
      <p:sp>
        <p:nvSpPr>
          <p:cNvPr id="18470" name="Text Box 40"/>
          <p:cNvSpPr txBox="1">
            <a:spLocks noChangeArrowheads="1"/>
          </p:cNvSpPr>
          <p:nvPr/>
        </p:nvSpPr>
        <p:spPr bwMode="auto">
          <a:xfrm>
            <a:off x="5076825" y="1557338"/>
            <a:ext cx="3311525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0      </a:t>
            </a:r>
            <a:r>
              <a:rPr lang="en-CA">
                <a:solidFill>
                  <a:schemeClr val="bg2"/>
                </a:solidFill>
                <a:latin typeface="Arial" charset="0"/>
              </a:rPr>
              <a:t>F</a:t>
            </a:r>
            <a:r>
              <a:rPr lang="en-CA" sz="1000">
                <a:solidFill>
                  <a:schemeClr val="bg2"/>
                </a:solidFill>
                <a:latin typeface="Arial" charset="0"/>
              </a:rPr>
              <a:t>2</a:t>
            </a:r>
            <a:r>
              <a:rPr lang="en-CA">
                <a:latin typeface="Arial" charset="0"/>
              </a:rPr>
              <a:t>     F</a:t>
            </a:r>
            <a:r>
              <a:rPr lang="en-CA" sz="1000">
                <a:latin typeface="Arial" charset="0"/>
              </a:rPr>
              <a:t>3</a:t>
            </a:r>
            <a:r>
              <a:rPr lang="en-CA">
                <a:latin typeface="Arial" charset="0"/>
              </a:rPr>
              <a:t>     F</a:t>
            </a:r>
            <a:r>
              <a:rPr lang="en-CA" sz="1000">
                <a:latin typeface="Arial" charset="0"/>
              </a:rPr>
              <a:t>4</a:t>
            </a:r>
            <a:r>
              <a:rPr lang="en-CA">
                <a:latin typeface="Arial" charset="0"/>
              </a:rPr>
              <a:t>    0    0    0</a:t>
            </a:r>
          </a:p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G</a:t>
            </a:r>
            <a:r>
              <a:rPr lang="en-CA" sz="1000">
                <a:latin typeface="Arial" charset="0"/>
              </a:rPr>
              <a:t>1</a:t>
            </a:r>
            <a:r>
              <a:rPr lang="en-CA">
                <a:latin typeface="Arial" charset="0"/>
              </a:rPr>
              <a:t>    P</a:t>
            </a:r>
            <a:r>
              <a:rPr lang="en-CA" sz="1000">
                <a:latin typeface="Arial" charset="0"/>
              </a:rPr>
              <a:t>2</a:t>
            </a:r>
            <a:r>
              <a:rPr lang="en-CA">
                <a:latin typeface="Arial" charset="0"/>
              </a:rPr>
              <a:t>     </a:t>
            </a:r>
            <a:r>
              <a:rPr lang="en-CA" sz="1600">
                <a:latin typeface="Arial" charset="0"/>
              </a:rPr>
              <a:t> </a:t>
            </a:r>
            <a:r>
              <a:rPr lang="en-CA">
                <a:latin typeface="Arial" charset="0"/>
              </a:rPr>
              <a:t>0     0     0</a:t>
            </a:r>
            <a:r>
              <a:rPr lang="en-CA" sz="1600">
                <a:latin typeface="Arial" charset="0"/>
              </a:rPr>
              <a:t>     </a:t>
            </a:r>
            <a:r>
              <a:rPr lang="en-CA">
                <a:latin typeface="Arial" charset="0"/>
              </a:rPr>
              <a:t>0    0</a:t>
            </a:r>
          </a:p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0      G</a:t>
            </a:r>
            <a:r>
              <a:rPr lang="en-CA" sz="1000">
                <a:latin typeface="Arial" charset="0"/>
              </a:rPr>
              <a:t>2f </a:t>
            </a:r>
            <a:r>
              <a:rPr lang="en-CA">
                <a:latin typeface="Arial" charset="0"/>
              </a:rPr>
              <a:t>    P</a:t>
            </a:r>
            <a:r>
              <a:rPr lang="en-CA" sz="1000">
                <a:latin typeface="Arial" charset="0"/>
              </a:rPr>
              <a:t>3</a:t>
            </a:r>
            <a:r>
              <a:rPr lang="en-CA">
                <a:latin typeface="Arial" charset="0"/>
              </a:rPr>
              <a:t>    0     0    0    0</a:t>
            </a:r>
          </a:p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0      0       G</a:t>
            </a:r>
            <a:r>
              <a:rPr lang="en-CA" sz="1000">
                <a:latin typeface="Arial" charset="0"/>
              </a:rPr>
              <a:t>3 </a:t>
            </a:r>
            <a:r>
              <a:rPr lang="en-CA">
                <a:latin typeface="Arial" charset="0"/>
              </a:rPr>
              <a:t>   P</a:t>
            </a:r>
            <a:r>
              <a:rPr lang="en-CA" sz="1000">
                <a:latin typeface="Arial" charset="0"/>
              </a:rPr>
              <a:t>4 </a:t>
            </a:r>
            <a:r>
              <a:rPr lang="en-CA">
                <a:latin typeface="Arial" charset="0"/>
              </a:rPr>
              <a:t>   0     0   0</a:t>
            </a:r>
          </a:p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0      0       0     G</a:t>
            </a:r>
            <a:r>
              <a:rPr lang="en-CA" sz="1000">
                <a:latin typeface="Arial" charset="0"/>
              </a:rPr>
              <a:t>4</a:t>
            </a:r>
            <a:r>
              <a:rPr lang="en-CA">
                <a:latin typeface="Arial" charset="0"/>
              </a:rPr>
              <a:t>    P</a:t>
            </a:r>
            <a:r>
              <a:rPr lang="en-CA" sz="1000">
                <a:latin typeface="Arial" charset="0"/>
              </a:rPr>
              <a:t>5</a:t>
            </a:r>
            <a:r>
              <a:rPr lang="en-CA">
                <a:latin typeface="Arial" charset="0"/>
              </a:rPr>
              <a:t>   0   0</a:t>
            </a:r>
            <a:endParaRPr lang="en-CA" sz="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0      G</a:t>
            </a:r>
            <a:r>
              <a:rPr lang="en-CA" sz="1000">
                <a:latin typeface="Arial" charset="0"/>
              </a:rPr>
              <a:t>2m </a:t>
            </a:r>
            <a:r>
              <a:rPr lang="en-CA">
                <a:latin typeface="Arial" charset="0"/>
              </a:rPr>
              <a:t>   0     0      0    P</a:t>
            </a:r>
            <a:r>
              <a:rPr lang="en-CA" sz="1000">
                <a:latin typeface="Arial" charset="0"/>
              </a:rPr>
              <a:t>6</a:t>
            </a:r>
            <a:r>
              <a:rPr lang="en-CA">
                <a:latin typeface="Arial" charset="0"/>
              </a:rPr>
              <a:t>  0  </a:t>
            </a:r>
          </a:p>
          <a:p>
            <a:pPr eaLnBrk="1" hangingPunct="1">
              <a:spcBef>
                <a:spcPct val="50000"/>
              </a:spcBef>
            </a:pPr>
            <a:r>
              <a:rPr lang="en-CA">
                <a:latin typeface="Arial" charset="0"/>
              </a:rPr>
              <a:t>0      0       0     0      0    G</a:t>
            </a:r>
            <a:r>
              <a:rPr lang="en-CA" sz="1000">
                <a:latin typeface="Arial" charset="0"/>
              </a:rPr>
              <a:t>6</a:t>
            </a:r>
            <a:r>
              <a:rPr lang="en-CA">
                <a:latin typeface="Arial" charset="0"/>
              </a:rPr>
              <a:t>  P</a:t>
            </a:r>
            <a:r>
              <a:rPr lang="en-CA" sz="1000">
                <a:latin typeface="Arial" charset="0"/>
              </a:rPr>
              <a:t>7</a:t>
            </a:r>
            <a:endParaRPr lang="en-US" sz="1000">
              <a:latin typeface="Arial" charset="0"/>
            </a:endParaRPr>
          </a:p>
        </p:txBody>
      </p:sp>
      <p:sp>
        <p:nvSpPr>
          <p:cNvPr id="18471" name="AutoShape 41"/>
          <p:cNvSpPr>
            <a:spLocks noChangeArrowheads="1"/>
          </p:cNvSpPr>
          <p:nvPr/>
        </p:nvSpPr>
        <p:spPr bwMode="auto">
          <a:xfrm>
            <a:off x="5003800" y="1484313"/>
            <a:ext cx="3313113" cy="302418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Text Box 42"/>
          <p:cNvSpPr txBox="1">
            <a:spLocks noChangeArrowheads="1"/>
          </p:cNvSpPr>
          <p:nvPr/>
        </p:nvSpPr>
        <p:spPr bwMode="auto">
          <a:xfrm>
            <a:off x="4500563" y="26368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b="1">
                <a:latin typeface="Arial" charset="0"/>
              </a:rPr>
              <a:t>M</a:t>
            </a:r>
            <a:r>
              <a:rPr lang="en-CA">
                <a:latin typeface="Arial" charset="0"/>
              </a:rPr>
              <a:t> =</a:t>
            </a:r>
            <a:endParaRPr lang="en-US">
              <a:latin typeface="Arial" charset="0"/>
            </a:endParaRPr>
          </a:p>
        </p:txBody>
      </p:sp>
      <p:sp>
        <p:nvSpPr>
          <p:cNvPr id="18473" name="Line 43"/>
          <p:cNvSpPr>
            <a:spLocks noChangeShapeType="1"/>
          </p:cNvSpPr>
          <p:nvPr/>
        </p:nvSpPr>
        <p:spPr bwMode="auto">
          <a:xfrm>
            <a:off x="7451725" y="1557338"/>
            <a:ext cx="0" cy="2879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74" name="Line 44"/>
          <p:cNvSpPr>
            <a:spLocks noChangeShapeType="1"/>
          </p:cNvSpPr>
          <p:nvPr/>
        </p:nvSpPr>
        <p:spPr bwMode="auto">
          <a:xfrm>
            <a:off x="5148263" y="3573463"/>
            <a:ext cx="2952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8475" name="AutoShape 48"/>
          <p:cNvCxnSpPr>
            <a:cxnSpLocks noChangeShapeType="1"/>
            <a:stCxn id="18442" idx="0"/>
            <a:endCxn id="18438" idx="0"/>
          </p:cNvCxnSpPr>
          <p:nvPr/>
        </p:nvCxnSpPr>
        <p:spPr bwMode="auto">
          <a:xfrm rot="-5400000" flipH="1" flipV="1">
            <a:off x="2051050" y="1312863"/>
            <a:ext cx="1588" cy="2430462"/>
          </a:xfrm>
          <a:prstGeom prst="curvedConnector3">
            <a:avLst>
              <a:gd name="adj1" fmla="val -411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76" name="Oval 49"/>
          <p:cNvSpPr>
            <a:spLocks noChangeArrowheads="1"/>
          </p:cNvSpPr>
          <p:nvPr/>
        </p:nvSpPr>
        <p:spPr bwMode="auto">
          <a:xfrm>
            <a:off x="3851275" y="2492375"/>
            <a:ext cx="45085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CA"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8477" name="Line 50"/>
          <p:cNvSpPr>
            <a:spLocks noChangeShapeType="1"/>
          </p:cNvSpPr>
          <p:nvPr/>
        </p:nvSpPr>
        <p:spPr bwMode="auto">
          <a:xfrm>
            <a:off x="3492500" y="27082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8478" name="AutoShape 51"/>
          <p:cNvCxnSpPr>
            <a:cxnSpLocks noChangeShapeType="1"/>
          </p:cNvCxnSpPr>
          <p:nvPr/>
        </p:nvCxnSpPr>
        <p:spPr bwMode="auto">
          <a:xfrm rot="16200000" flipH="1">
            <a:off x="4083050" y="2622550"/>
            <a:ext cx="1588" cy="319088"/>
          </a:xfrm>
          <a:prstGeom prst="curvedConnector3">
            <a:avLst>
              <a:gd name="adj1" fmla="val 14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79" name="Text Box 52"/>
          <p:cNvSpPr txBox="1">
            <a:spLocks noChangeArrowheads="1"/>
          </p:cNvSpPr>
          <p:nvPr/>
        </p:nvSpPr>
        <p:spPr bwMode="auto">
          <a:xfrm>
            <a:off x="3851275" y="2997200"/>
            <a:ext cx="4492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P</a:t>
            </a:r>
            <a:r>
              <a:rPr lang="en-CA" sz="600" b="1">
                <a:latin typeface="Arial" charset="0"/>
              </a:rPr>
              <a:t>5</a:t>
            </a:r>
            <a:endParaRPr lang="en-US" sz="600" b="1">
              <a:latin typeface="Arial" charset="0"/>
            </a:endParaRPr>
          </a:p>
        </p:txBody>
      </p:sp>
      <p:sp>
        <p:nvSpPr>
          <p:cNvPr id="18480" name="Text Box 53"/>
          <p:cNvSpPr txBox="1">
            <a:spLocks noChangeArrowheads="1"/>
          </p:cNvSpPr>
          <p:nvPr/>
        </p:nvSpPr>
        <p:spPr bwMode="auto">
          <a:xfrm>
            <a:off x="2051050" y="1916113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  F</a:t>
            </a:r>
            <a:r>
              <a:rPr lang="en-CA" sz="600" b="1">
                <a:latin typeface="Arial" charset="0"/>
              </a:rPr>
              <a:t>4</a:t>
            </a:r>
            <a:endParaRPr lang="en-US" sz="600" b="1">
              <a:latin typeface="Arial" charset="0"/>
            </a:endParaRPr>
          </a:p>
        </p:txBody>
      </p:sp>
      <p:sp>
        <p:nvSpPr>
          <p:cNvPr id="18481" name="Text Box 54"/>
          <p:cNvSpPr txBox="1">
            <a:spLocks noChangeArrowheads="1"/>
          </p:cNvSpPr>
          <p:nvPr/>
        </p:nvSpPr>
        <p:spPr bwMode="auto">
          <a:xfrm>
            <a:off x="3419475" y="2708275"/>
            <a:ext cx="539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G</a:t>
            </a:r>
            <a:r>
              <a:rPr lang="en-CA" sz="600" b="1">
                <a:latin typeface="Arial" charset="0"/>
              </a:rPr>
              <a:t>4</a:t>
            </a:r>
            <a:endParaRPr lang="en-US" sz="600" b="1">
              <a:latin typeface="Arial" charset="0"/>
            </a:endParaRPr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827088" y="5084763"/>
            <a:ext cx="3313112" cy="159067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400">
                <a:latin typeface="Arial" charset="0"/>
              </a:rPr>
              <a:t>Female 1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>
                <a:latin typeface="Arial" charset="0"/>
              </a:rPr>
              <a:t>Female 2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>
                <a:latin typeface="Arial" charset="0"/>
              </a:rPr>
              <a:t>Female 3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>
                <a:latin typeface="Arial" charset="0"/>
              </a:rPr>
              <a:t>Male 1</a:t>
            </a:r>
          </a:p>
          <a:p>
            <a:pPr eaLnBrk="1" hangingPunct="1">
              <a:spcBef>
                <a:spcPct val="50000"/>
              </a:spcBef>
            </a:pPr>
            <a:r>
              <a:rPr lang="en-CA" sz="1400">
                <a:latin typeface="Arial" charset="0"/>
              </a:rPr>
              <a:t>Male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42FA5-80F7-4C44-BF46-1BCD1E091E69}" type="slidenum">
              <a:rPr lang="en-CA"/>
              <a:pPr>
                <a:defRPr/>
              </a:pPr>
              <a:t>17</a:t>
            </a:fld>
            <a:endParaRPr lang="en-CA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CA" sz="4000" smtClean="0">
                <a:solidFill>
                  <a:srgbClr val="993300"/>
                </a:solidFill>
              </a:rPr>
              <a:t>Model Type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075613" cy="4929188"/>
          </a:xfrm>
        </p:spPr>
        <p:txBody>
          <a:bodyPr/>
          <a:lstStyle/>
          <a:p>
            <a:pPr eaLnBrk="1" hangingPunct="1"/>
            <a:r>
              <a:rPr lang="en-CA" sz="2800" dirty="0" smtClean="0"/>
              <a:t>Vital rates as random variables (</a:t>
            </a:r>
            <a:r>
              <a:rPr lang="en-CA" sz="2800" dirty="0" err="1" smtClean="0"/>
              <a:t>iid</a:t>
            </a:r>
            <a:r>
              <a:rPr lang="en-CA" sz="2800" dirty="0" smtClean="0"/>
              <a:t>, stochastic, and as function of Chinook abundance)</a:t>
            </a:r>
          </a:p>
          <a:p>
            <a:pPr eaLnBrk="1" hangingPunct="1"/>
            <a:r>
              <a:rPr lang="en-CA" sz="2800" dirty="0" smtClean="0"/>
              <a:t>Two-sex, birth-flow model:</a:t>
            </a:r>
          </a:p>
        </p:txBody>
      </p:sp>
      <p:graphicFrame>
        <p:nvGraphicFramePr>
          <p:cNvPr id="1946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2997200"/>
          <a:ext cx="58769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4" imgW="3454400" imgH="228600" progId="Equation.DSMT4">
                  <p:embed/>
                </p:oleObj>
              </mc:Choice>
              <mc:Fallback>
                <p:oleObj name="Equation" r:id="rId4" imgW="3454400" imgH="2286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97200"/>
                        <a:ext cx="58769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042988" y="3213100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604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476375" y="335756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9465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644900"/>
            <a:ext cx="3240088" cy="2482850"/>
          </a:xfrm>
          <a:noFill/>
        </p:spPr>
      </p:pic>
      <p:graphicFrame>
        <p:nvGraphicFramePr>
          <p:cNvPr id="19466" name="Object 9"/>
          <p:cNvGraphicFramePr>
            <a:graphicFrameLocks noChangeAspect="1"/>
          </p:cNvGraphicFramePr>
          <p:nvPr/>
        </p:nvGraphicFramePr>
        <p:xfrm>
          <a:off x="4572000" y="3789363"/>
          <a:ext cx="4048125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7" imgW="3175000" imgH="1625600" progId="Equation.DSMT4">
                  <p:embed/>
                </p:oleObj>
              </mc:Choice>
              <mc:Fallback>
                <p:oleObj name="Equation" r:id="rId7" imgW="3175000" imgH="162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9363"/>
                        <a:ext cx="4048125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4500563" y="3644900"/>
            <a:ext cx="417512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5888"/>
            <a:ext cx="5211762" cy="657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2808287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SRKW λ = 0.9909          (95% CI: 0.9719-1.0081)</a:t>
            </a:r>
          </a:p>
          <a:p>
            <a:pPr eaLnBrk="1" hangingPunct="1">
              <a:spcBef>
                <a:spcPct val="50000"/>
              </a:spcBef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CA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CA" dirty="0">
                <a:solidFill>
                  <a:schemeClr val="tx1">
                    <a:lumMod val="95000"/>
                  </a:schemeClr>
                </a:solidFill>
              </a:rPr>
              <a:t>NRKW λ = 1.0158          (95% CI: 1.0027-1.0285)  </a:t>
            </a:r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 flipV="1">
            <a:off x="4716463" y="3860800"/>
            <a:ext cx="0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 flipV="1">
            <a:off x="6516688" y="692150"/>
            <a:ext cx="0" cy="2160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3BBD3-DD98-441F-9AF9-9EFC55945CED}" type="slidenum">
              <a:rPr lang="en-CA"/>
              <a:pPr>
                <a:defRPr/>
              </a:pPr>
              <a:t>19</a:t>
            </a:fld>
            <a:endParaRPr lang="en-CA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4537075" cy="296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821113"/>
            <a:ext cx="4679950" cy="284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6237288"/>
            <a:ext cx="4032250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219700" y="1844675"/>
            <a:ext cx="35274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 Lower viable-calf survival in SRKW than in NRKW </a:t>
            </a:r>
          </a:p>
          <a:p>
            <a:pPr>
              <a:spcBef>
                <a:spcPct val="50000"/>
              </a:spcBef>
              <a:defRPr/>
            </a:pPr>
            <a:r>
              <a:rPr lang="en-C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C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C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 Lower fecundity of older females in SRKW than in </a:t>
            </a:r>
            <a:r>
              <a:rPr lang="en-C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NRKW</a:t>
            </a:r>
          </a:p>
          <a:p>
            <a:pPr>
              <a:spcBef>
                <a:spcPct val="50000"/>
              </a:spcBef>
              <a:defRPr/>
            </a:pPr>
            <a:endParaRPr lang="en-CA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C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Greater vital rate variability in SRKW than in NRKW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908175" y="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Vital rates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 rot="10800000">
            <a:off x="5553075" y="5084763"/>
            <a:ext cx="458788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 rot="10800000">
            <a:off x="106363" y="1412875"/>
            <a:ext cx="3365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Vital rate value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292725" y="1341438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78036-1AA6-4415-8E21-171F6EF33909}" type="slidenum">
              <a:rPr lang="en-CA"/>
              <a:pPr>
                <a:defRPr/>
              </a:pPr>
              <a:t>2</a:t>
            </a:fld>
            <a:endParaRPr lang="en-CA"/>
          </a:p>
        </p:txBody>
      </p:sp>
      <p:sp>
        <p:nvSpPr>
          <p:cNvPr id="4099" name="Freeform 2" descr="Dark upward diagonal"/>
          <p:cNvSpPr>
            <a:spLocks/>
          </p:cNvSpPr>
          <p:nvPr/>
        </p:nvSpPr>
        <p:spPr bwMode="auto">
          <a:xfrm>
            <a:off x="5583238" y="2397125"/>
            <a:ext cx="1347787" cy="2824163"/>
          </a:xfrm>
          <a:custGeom>
            <a:avLst/>
            <a:gdLst>
              <a:gd name="T0" fmla="*/ 2147483647 w 849"/>
              <a:gd name="T1" fmla="*/ 2147483647 h 1779"/>
              <a:gd name="T2" fmla="*/ 2147483647 w 849"/>
              <a:gd name="T3" fmla="*/ 0 h 1779"/>
              <a:gd name="T4" fmla="*/ 2147483647 w 849"/>
              <a:gd name="T5" fmla="*/ 2147483647 h 1779"/>
              <a:gd name="T6" fmla="*/ 0 w 849"/>
              <a:gd name="T7" fmla="*/ 2147483647 h 1779"/>
              <a:gd name="T8" fmla="*/ 2147483647 w 849"/>
              <a:gd name="T9" fmla="*/ 2147483647 h 1779"/>
              <a:gd name="T10" fmla="*/ 2147483647 w 849"/>
              <a:gd name="T11" fmla="*/ 2147483647 h 1779"/>
              <a:gd name="T12" fmla="*/ 2147483647 w 849"/>
              <a:gd name="T13" fmla="*/ 2147483647 h 1779"/>
              <a:gd name="T14" fmla="*/ 2147483647 w 849"/>
              <a:gd name="T15" fmla="*/ 2147483647 h 1779"/>
              <a:gd name="T16" fmla="*/ 2147483647 w 849"/>
              <a:gd name="T17" fmla="*/ 2147483647 h 1779"/>
              <a:gd name="T18" fmla="*/ 2147483647 w 849"/>
              <a:gd name="T19" fmla="*/ 2147483647 h 1779"/>
              <a:gd name="T20" fmla="*/ 2147483647 w 849"/>
              <a:gd name="T21" fmla="*/ 2147483647 h 1779"/>
              <a:gd name="T22" fmla="*/ 2147483647 w 849"/>
              <a:gd name="T23" fmla="*/ 2147483647 h 1779"/>
              <a:gd name="T24" fmla="*/ 2147483647 w 849"/>
              <a:gd name="T25" fmla="*/ 2147483647 h 1779"/>
              <a:gd name="T26" fmla="*/ 2147483647 w 849"/>
              <a:gd name="T27" fmla="*/ 2147483647 h 1779"/>
              <a:gd name="T28" fmla="*/ 2147483647 w 849"/>
              <a:gd name="T29" fmla="*/ 2147483647 h 1779"/>
              <a:gd name="T30" fmla="*/ 2147483647 w 849"/>
              <a:gd name="T31" fmla="*/ 2147483647 h 1779"/>
              <a:gd name="T32" fmla="*/ 2147483647 w 849"/>
              <a:gd name="T33" fmla="*/ 2147483647 h 1779"/>
              <a:gd name="T34" fmla="*/ 2147483647 w 849"/>
              <a:gd name="T35" fmla="*/ 2147483647 h 1779"/>
              <a:gd name="T36" fmla="*/ 2147483647 w 849"/>
              <a:gd name="T37" fmla="*/ 2147483647 h 1779"/>
              <a:gd name="T38" fmla="*/ 2147483647 w 849"/>
              <a:gd name="T39" fmla="*/ 2147483647 h 1779"/>
              <a:gd name="T40" fmla="*/ 2147483647 w 849"/>
              <a:gd name="T41" fmla="*/ 2147483647 h 1779"/>
              <a:gd name="T42" fmla="*/ 2147483647 w 849"/>
              <a:gd name="T43" fmla="*/ 2147483647 h 1779"/>
              <a:gd name="T44" fmla="*/ 2147483647 w 849"/>
              <a:gd name="T45" fmla="*/ 2147483647 h 1779"/>
              <a:gd name="T46" fmla="*/ 2147483647 w 849"/>
              <a:gd name="T47" fmla="*/ 2147483647 h 1779"/>
              <a:gd name="T48" fmla="*/ 2147483647 w 849"/>
              <a:gd name="T49" fmla="*/ 2147483647 h 1779"/>
              <a:gd name="T50" fmla="*/ 2147483647 w 849"/>
              <a:gd name="T51" fmla="*/ 2147483647 h 1779"/>
              <a:gd name="T52" fmla="*/ 2147483647 w 849"/>
              <a:gd name="T53" fmla="*/ 2147483647 h 1779"/>
              <a:gd name="T54" fmla="*/ 2147483647 w 849"/>
              <a:gd name="T55" fmla="*/ 2147483647 h 1779"/>
              <a:gd name="T56" fmla="*/ 2147483647 w 849"/>
              <a:gd name="T57" fmla="*/ 2147483647 h 1779"/>
              <a:gd name="T58" fmla="*/ 2147483647 w 849"/>
              <a:gd name="T59" fmla="*/ 2147483647 h 1779"/>
              <a:gd name="T60" fmla="*/ 2147483647 w 849"/>
              <a:gd name="T61" fmla="*/ 2147483647 h 1779"/>
              <a:gd name="T62" fmla="*/ 2147483647 w 849"/>
              <a:gd name="T63" fmla="*/ 2147483647 h 1779"/>
              <a:gd name="T64" fmla="*/ 2147483647 w 849"/>
              <a:gd name="T65" fmla="*/ 2147483647 h 1779"/>
              <a:gd name="T66" fmla="*/ 2147483647 w 849"/>
              <a:gd name="T67" fmla="*/ 2147483647 h 1779"/>
              <a:gd name="T68" fmla="*/ 2147483647 w 849"/>
              <a:gd name="T69" fmla="*/ 2147483647 h 1779"/>
              <a:gd name="T70" fmla="*/ 2147483647 w 849"/>
              <a:gd name="T71" fmla="*/ 2147483647 h 177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49"/>
              <a:gd name="T109" fmla="*/ 0 h 1779"/>
              <a:gd name="T110" fmla="*/ 849 w 849"/>
              <a:gd name="T111" fmla="*/ 1779 h 177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49" h="1779">
                <a:moveTo>
                  <a:pt x="150" y="81"/>
                </a:moveTo>
                <a:lnTo>
                  <a:pt x="143" y="35"/>
                </a:lnTo>
                <a:lnTo>
                  <a:pt x="135" y="7"/>
                </a:lnTo>
                <a:lnTo>
                  <a:pt x="111" y="0"/>
                </a:lnTo>
                <a:lnTo>
                  <a:pt x="74" y="1"/>
                </a:lnTo>
                <a:lnTo>
                  <a:pt x="36" y="1"/>
                </a:lnTo>
                <a:lnTo>
                  <a:pt x="13" y="8"/>
                </a:lnTo>
                <a:lnTo>
                  <a:pt x="0" y="50"/>
                </a:lnTo>
                <a:lnTo>
                  <a:pt x="4" y="117"/>
                </a:lnTo>
                <a:lnTo>
                  <a:pt x="25" y="166"/>
                </a:lnTo>
                <a:lnTo>
                  <a:pt x="61" y="229"/>
                </a:lnTo>
                <a:lnTo>
                  <a:pt x="118" y="293"/>
                </a:lnTo>
                <a:lnTo>
                  <a:pt x="165" y="324"/>
                </a:lnTo>
                <a:lnTo>
                  <a:pt x="201" y="331"/>
                </a:lnTo>
                <a:lnTo>
                  <a:pt x="219" y="321"/>
                </a:lnTo>
                <a:lnTo>
                  <a:pt x="240" y="307"/>
                </a:lnTo>
                <a:lnTo>
                  <a:pt x="269" y="300"/>
                </a:lnTo>
                <a:lnTo>
                  <a:pt x="288" y="309"/>
                </a:lnTo>
                <a:lnTo>
                  <a:pt x="308" y="328"/>
                </a:lnTo>
                <a:lnTo>
                  <a:pt x="330" y="363"/>
                </a:lnTo>
                <a:lnTo>
                  <a:pt x="319" y="393"/>
                </a:lnTo>
                <a:lnTo>
                  <a:pt x="312" y="426"/>
                </a:lnTo>
                <a:lnTo>
                  <a:pt x="322" y="458"/>
                </a:lnTo>
                <a:lnTo>
                  <a:pt x="344" y="478"/>
                </a:lnTo>
                <a:lnTo>
                  <a:pt x="369" y="503"/>
                </a:lnTo>
                <a:lnTo>
                  <a:pt x="387" y="531"/>
                </a:lnTo>
                <a:lnTo>
                  <a:pt x="416" y="556"/>
                </a:lnTo>
                <a:lnTo>
                  <a:pt x="455" y="595"/>
                </a:lnTo>
                <a:lnTo>
                  <a:pt x="502" y="630"/>
                </a:lnTo>
                <a:lnTo>
                  <a:pt x="545" y="654"/>
                </a:lnTo>
                <a:lnTo>
                  <a:pt x="558" y="665"/>
                </a:lnTo>
                <a:lnTo>
                  <a:pt x="570" y="681"/>
                </a:lnTo>
                <a:lnTo>
                  <a:pt x="567" y="712"/>
                </a:lnTo>
                <a:lnTo>
                  <a:pt x="570" y="731"/>
                </a:lnTo>
                <a:lnTo>
                  <a:pt x="572" y="765"/>
                </a:lnTo>
                <a:lnTo>
                  <a:pt x="590" y="791"/>
                </a:lnTo>
                <a:lnTo>
                  <a:pt x="602" y="819"/>
                </a:lnTo>
                <a:lnTo>
                  <a:pt x="602" y="911"/>
                </a:lnTo>
                <a:lnTo>
                  <a:pt x="611" y="1007"/>
                </a:lnTo>
                <a:lnTo>
                  <a:pt x="593" y="1181"/>
                </a:lnTo>
                <a:lnTo>
                  <a:pt x="593" y="1247"/>
                </a:lnTo>
                <a:lnTo>
                  <a:pt x="590" y="1346"/>
                </a:lnTo>
                <a:lnTo>
                  <a:pt x="596" y="1418"/>
                </a:lnTo>
                <a:lnTo>
                  <a:pt x="605" y="1496"/>
                </a:lnTo>
                <a:lnTo>
                  <a:pt x="626" y="1538"/>
                </a:lnTo>
                <a:lnTo>
                  <a:pt x="638" y="1583"/>
                </a:lnTo>
                <a:lnTo>
                  <a:pt x="677" y="1639"/>
                </a:lnTo>
                <a:lnTo>
                  <a:pt x="701" y="1673"/>
                </a:lnTo>
                <a:lnTo>
                  <a:pt x="722" y="1703"/>
                </a:lnTo>
                <a:lnTo>
                  <a:pt x="758" y="1745"/>
                </a:lnTo>
                <a:lnTo>
                  <a:pt x="811" y="1779"/>
                </a:lnTo>
                <a:lnTo>
                  <a:pt x="849" y="1760"/>
                </a:lnTo>
                <a:lnTo>
                  <a:pt x="806" y="510"/>
                </a:lnTo>
                <a:lnTo>
                  <a:pt x="756" y="472"/>
                </a:lnTo>
                <a:lnTo>
                  <a:pt x="699" y="430"/>
                </a:lnTo>
                <a:lnTo>
                  <a:pt x="559" y="328"/>
                </a:lnTo>
                <a:lnTo>
                  <a:pt x="479" y="352"/>
                </a:lnTo>
                <a:lnTo>
                  <a:pt x="540" y="309"/>
                </a:lnTo>
                <a:lnTo>
                  <a:pt x="473" y="337"/>
                </a:lnTo>
                <a:lnTo>
                  <a:pt x="412" y="386"/>
                </a:lnTo>
                <a:lnTo>
                  <a:pt x="386" y="377"/>
                </a:lnTo>
                <a:lnTo>
                  <a:pt x="371" y="366"/>
                </a:lnTo>
                <a:lnTo>
                  <a:pt x="364" y="341"/>
                </a:lnTo>
                <a:lnTo>
                  <a:pt x="351" y="312"/>
                </a:lnTo>
                <a:lnTo>
                  <a:pt x="326" y="288"/>
                </a:lnTo>
                <a:lnTo>
                  <a:pt x="294" y="261"/>
                </a:lnTo>
                <a:lnTo>
                  <a:pt x="253" y="229"/>
                </a:lnTo>
                <a:lnTo>
                  <a:pt x="236" y="221"/>
                </a:lnTo>
                <a:lnTo>
                  <a:pt x="208" y="201"/>
                </a:lnTo>
                <a:lnTo>
                  <a:pt x="192" y="180"/>
                </a:lnTo>
                <a:lnTo>
                  <a:pt x="174" y="151"/>
                </a:lnTo>
                <a:lnTo>
                  <a:pt x="164" y="116"/>
                </a:lnTo>
                <a:lnTo>
                  <a:pt x="150" y="81"/>
                </a:lnTo>
                <a:close/>
              </a:path>
            </a:pathLst>
          </a:cu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00" name="Freeform 3" descr="Dark upward diagonal"/>
          <p:cNvSpPr>
            <a:spLocks/>
          </p:cNvSpPr>
          <p:nvPr/>
        </p:nvSpPr>
        <p:spPr bwMode="auto">
          <a:xfrm>
            <a:off x="2403475" y="1423988"/>
            <a:ext cx="1638300" cy="2317750"/>
          </a:xfrm>
          <a:custGeom>
            <a:avLst/>
            <a:gdLst>
              <a:gd name="T0" fmla="*/ 2147483647 w 864"/>
              <a:gd name="T1" fmla="*/ 0 h 1248"/>
              <a:gd name="T2" fmla="*/ 0 w 864"/>
              <a:gd name="T3" fmla="*/ 2147483647 h 1248"/>
              <a:gd name="T4" fmla="*/ 0 w 864"/>
              <a:gd name="T5" fmla="*/ 2147483647 h 1248"/>
              <a:gd name="T6" fmla="*/ 2147483647 w 864"/>
              <a:gd name="T7" fmla="*/ 2147483647 h 1248"/>
              <a:gd name="T8" fmla="*/ 2147483647 w 864"/>
              <a:gd name="T9" fmla="*/ 2147483647 h 1248"/>
              <a:gd name="T10" fmla="*/ 2147483647 w 864"/>
              <a:gd name="T11" fmla="*/ 2147483647 h 1248"/>
              <a:gd name="T12" fmla="*/ 2147483647 w 864"/>
              <a:gd name="T13" fmla="*/ 2147483647 h 1248"/>
              <a:gd name="T14" fmla="*/ 2147483647 w 864"/>
              <a:gd name="T15" fmla="*/ 2147483647 h 1248"/>
              <a:gd name="T16" fmla="*/ 2147483647 w 864"/>
              <a:gd name="T17" fmla="*/ 2147483647 h 1248"/>
              <a:gd name="T18" fmla="*/ 2147483647 w 864"/>
              <a:gd name="T19" fmla="*/ 2147483647 h 1248"/>
              <a:gd name="T20" fmla="*/ 2147483647 w 864"/>
              <a:gd name="T21" fmla="*/ 2147483647 h 1248"/>
              <a:gd name="T22" fmla="*/ 2147483647 w 864"/>
              <a:gd name="T23" fmla="*/ 2147483647 h 1248"/>
              <a:gd name="T24" fmla="*/ 2147483647 w 864"/>
              <a:gd name="T25" fmla="*/ 2147483647 h 1248"/>
              <a:gd name="T26" fmla="*/ 2147483647 w 864"/>
              <a:gd name="T27" fmla="*/ 2147483647 h 1248"/>
              <a:gd name="T28" fmla="*/ 2147483647 w 864"/>
              <a:gd name="T29" fmla="*/ 2147483647 h 1248"/>
              <a:gd name="T30" fmla="*/ 2147483647 w 864"/>
              <a:gd name="T31" fmla="*/ 2147483647 h 1248"/>
              <a:gd name="T32" fmla="*/ 2147483647 w 864"/>
              <a:gd name="T33" fmla="*/ 2147483647 h 1248"/>
              <a:gd name="T34" fmla="*/ 2147483647 w 864"/>
              <a:gd name="T35" fmla="*/ 2147483647 h 1248"/>
              <a:gd name="T36" fmla="*/ 2147483647 w 864"/>
              <a:gd name="T37" fmla="*/ 2147483647 h 1248"/>
              <a:gd name="T38" fmla="*/ 2147483647 w 864"/>
              <a:gd name="T39" fmla="*/ 2147483647 h 1248"/>
              <a:gd name="T40" fmla="*/ 2147483647 w 864"/>
              <a:gd name="T41" fmla="*/ 2147483647 h 1248"/>
              <a:gd name="T42" fmla="*/ 2147483647 w 864"/>
              <a:gd name="T43" fmla="*/ 2147483647 h 1248"/>
              <a:gd name="T44" fmla="*/ 2147483647 w 864"/>
              <a:gd name="T45" fmla="*/ 2147483647 h 1248"/>
              <a:gd name="T46" fmla="*/ 2147483647 w 864"/>
              <a:gd name="T47" fmla="*/ 2147483647 h 1248"/>
              <a:gd name="T48" fmla="*/ 2147483647 w 864"/>
              <a:gd name="T49" fmla="*/ 2147483647 h 1248"/>
              <a:gd name="T50" fmla="*/ 2147483647 w 864"/>
              <a:gd name="T51" fmla="*/ 2147483647 h 1248"/>
              <a:gd name="T52" fmla="*/ 2147483647 w 864"/>
              <a:gd name="T53" fmla="*/ 2147483647 h 1248"/>
              <a:gd name="T54" fmla="*/ 2147483647 w 864"/>
              <a:gd name="T55" fmla="*/ 2147483647 h 1248"/>
              <a:gd name="T56" fmla="*/ 2147483647 w 864"/>
              <a:gd name="T57" fmla="*/ 2147483647 h 1248"/>
              <a:gd name="T58" fmla="*/ 2147483647 w 864"/>
              <a:gd name="T59" fmla="*/ 2147483647 h 1248"/>
              <a:gd name="T60" fmla="*/ 2147483647 w 864"/>
              <a:gd name="T61" fmla="*/ 2147483647 h 1248"/>
              <a:gd name="T62" fmla="*/ 2147483647 w 864"/>
              <a:gd name="T63" fmla="*/ 2147483647 h 1248"/>
              <a:gd name="T64" fmla="*/ 2147483647 w 864"/>
              <a:gd name="T65" fmla="*/ 2147483647 h 1248"/>
              <a:gd name="T66" fmla="*/ 2147483647 w 864"/>
              <a:gd name="T67" fmla="*/ 2147483647 h 1248"/>
              <a:gd name="T68" fmla="*/ 2147483647 w 864"/>
              <a:gd name="T69" fmla="*/ 2147483647 h 1248"/>
              <a:gd name="T70" fmla="*/ 2147483647 w 864"/>
              <a:gd name="T71" fmla="*/ 2147483647 h 1248"/>
              <a:gd name="T72" fmla="*/ 2147483647 w 864"/>
              <a:gd name="T73" fmla="*/ 2147483647 h 1248"/>
              <a:gd name="T74" fmla="*/ 2147483647 w 864"/>
              <a:gd name="T75" fmla="*/ 2147483647 h 1248"/>
              <a:gd name="T76" fmla="*/ 2147483647 w 864"/>
              <a:gd name="T77" fmla="*/ 2147483647 h 1248"/>
              <a:gd name="T78" fmla="*/ 2147483647 w 864"/>
              <a:gd name="T79" fmla="*/ 2147483647 h 1248"/>
              <a:gd name="T80" fmla="*/ 2147483647 w 864"/>
              <a:gd name="T81" fmla="*/ 2147483647 h 1248"/>
              <a:gd name="T82" fmla="*/ 2147483647 w 864"/>
              <a:gd name="T83" fmla="*/ 2147483647 h 1248"/>
              <a:gd name="T84" fmla="*/ 2147483647 w 864"/>
              <a:gd name="T85" fmla="*/ 2147483647 h 1248"/>
              <a:gd name="T86" fmla="*/ 2147483647 w 864"/>
              <a:gd name="T87" fmla="*/ 0 h 1248"/>
              <a:gd name="T88" fmla="*/ 2147483647 w 864"/>
              <a:gd name="T89" fmla="*/ 2147483647 h 12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64"/>
              <a:gd name="T136" fmla="*/ 0 h 1248"/>
              <a:gd name="T137" fmla="*/ 864 w 864"/>
              <a:gd name="T138" fmla="*/ 1248 h 124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64" h="1248">
                <a:moveTo>
                  <a:pt x="48" y="0"/>
                </a:moveTo>
                <a:lnTo>
                  <a:pt x="0" y="96"/>
                </a:lnTo>
                <a:lnTo>
                  <a:pt x="0" y="192"/>
                </a:lnTo>
                <a:lnTo>
                  <a:pt x="45" y="342"/>
                </a:lnTo>
                <a:lnTo>
                  <a:pt x="66" y="387"/>
                </a:lnTo>
                <a:lnTo>
                  <a:pt x="96" y="432"/>
                </a:lnTo>
                <a:lnTo>
                  <a:pt x="126" y="480"/>
                </a:lnTo>
                <a:lnTo>
                  <a:pt x="144" y="528"/>
                </a:lnTo>
                <a:lnTo>
                  <a:pt x="141" y="567"/>
                </a:lnTo>
                <a:lnTo>
                  <a:pt x="144" y="624"/>
                </a:lnTo>
                <a:lnTo>
                  <a:pt x="162" y="666"/>
                </a:lnTo>
                <a:lnTo>
                  <a:pt x="192" y="720"/>
                </a:lnTo>
                <a:lnTo>
                  <a:pt x="240" y="774"/>
                </a:lnTo>
                <a:lnTo>
                  <a:pt x="279" y="801"/>
                </a:lnTo>
                <a:lnTo>
                  <a:pt x="309" y="807"/>
                </a:lnTo>
                <a:lnTo>
                  <a:pt x="324" y="798"/>
                </a:lnTo>
                <a:lnTo>
                  <a:pt x="342" y="786"/>
                </a:lnTo>
                <a:lnTo>
                  <a:pt x="366" y="780"/>
                </a:lnTo>
                <a:lnTo>
                  <a:pt x="382" y="788"/>
                </a:lnTo>
                <a:lnTo>
                  <a:pt x="399" y="804"/>
                </a:lnTo>
                <a:lnTo>
                  <a:pt x="417" y="834"/>
                </a:lnTo>
                <a:lnTo>
                  <a:pt x="408" y="860"/>
                </a:lnTo>
                <a:lnTo>
                  <a:pt x="402" y="888"/>
                </a:lnTo>
                <a:lnTo>
                  <a:pt x="411" y="915"/>
                </a:lnTo>
                <a:lnTo>
                  <a:pt x="420" y="936"/>
                </a:lnTo>
                <a:lnTo>
                  <a:pt x="450" y="954"/>
                </a:lnTo>
                <a:lnTo>
                  <a:pt x="465" y="978"/>
                </a:lnTo>
                <a:lnTo>
                  <a:pt x="489" y="999"/>
                </a:lnTo>
                <a:lnTo>
                  <a:pt x="522" y="1032"/>
                </a:lnTo>
                <a:lnTo>
                  <a:pt x="561" y="1062"/>
                </a:lnTo>
                <a:lnTo>
                  <a:pt x="597" y="1083"/>
                </a:lnTo>
                <a:lnTo>
                  <a:pt x="608" y="1092"/>
                </a:lnTo>
                <a:lnTo>
                  <a:pt x="618" y="1106"/>
                </a:lnTo>
                <a:lnTo>
                  <a:pt x="616" y="1132"/>
                </a:lnTo>
                <a:lnTo>
                  <a:pt x="618" y="1149"/>
                </a:lnTo>
                <a:lnTo>
                  <a:pt x="620" y="1178"/>
                </a:lnTo>
                <a:lnTo>
                  <a:pt x="624" y="1200"/>
                </a:lnTo>
                <a:lnTo>
                  <a:pt x="645" y="1224"/>
                </a:lnTo>
                <a:lnTo>
                  <a:pt x="672" y="1248"/>
                </a:lnTo>
                <a:lnTo>
                  <a:pt x="864" y="1200"/>
                </a:lnTo>
                <a:lnTo>
                  <a:pt x="816" y="960"/>
                </a:lnTo>
                <a:lnTo>
                  <a:pt x="576" y="432"/>
                </a:lnTo>
                <a:lnTo>
                  <a:pt x="384" y="96"/>
                </a:lnTo>
                <a:lnTo>
                  <a:pt x="192" y="0"/>
                </a:lnTo>
                <a:lnTo>
                  <a:pt x="48" y="48"/>
                </a:ln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4101" name="Picture 4" descr="joh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t="18596" r="28015" b="29402"/>
          <a:stretch>
            <a:fillRect/>
          </a:stretch>
        </p:blipFill>
        <p:spPr bwMode="auto">
          <a:xfrm>
            <a:off x="1677988" y="1066800"/>
            <a:ext cx="27273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5" descr="joh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t="18596" r="28015" b="29402"/>
          <a:stretch>
            <a:fillRect/>
          </a:stretch>
        </p:blipFill>
        <p:spPr bwMode="auto">
          <a:xfrm>
            <a:off x="4587875" y="1066800"/>
            <a:ext cx="27273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2039938" y="3295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14600" y="1066800"/>
            <a:ext cx="2020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6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Northern resident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522913" y="1066800"/>
            <a:ext cx="202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6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Southern resident</a:t>
            </a:r>
          </a:p>
        </p:txBody>
      </p:sp>
      <p:sp>
        <p:nvSpPr>
          <p:cNvPr id="1042441" name="Text Box 9"/>
          <p:cNvSpPr txBox="1">
            <a:spLocks noChangeArrowheads="1"/>
          </p:cNvSpPr>
          <p:nvPr/>
        </p:nvSpPr>
        <p:spPr bwMode="auto">
          <a:xfrm>
            <a:off x="1692275" y="188913"/>
            <a:ext cx="5573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Range of resident populations</a:t>
            </a:r>
            <a:endParaRPr lang="en-US" sz="320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2971800"/>
            <a:ext cx="3733800" cy="3432175"/>
            <a:chOff x="576" y="1872"/>
            <a:chExt cx="2352" cy="2162"/>
          </a:xfrm>
        </p:grpSpPr>
        <p:pic>
          <p:nvPicPr>
            <p:cNvPr id="4112" name="Picture 11" descr="N Res Rout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496"/>
              <a:ext cx="2352" cy="1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3" name="Line 12"/>
            <p:cNvSpPr>
              <a:spLocks noChangeShapeType="1"/>
            </p:cNvSpPr>
            <p:nvPr/>
          </p:nvSpPr>
          <p:spPr bwMode="auto">
            <a:xfrm flipH="1">
              <a:off x="1872" y="1968"/>
              <a:ext cx="288" cy="48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auto">
            <a:xfrm>
              <a:off x="2112" y="1872"/>
              <a:ext cx="192" cy="96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360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791200" y="3276600"/>
            <a:ext cx="2238375" cy="3200400"/>
            <a:chOff x="3648" y="2064"/>
            <a:chExt cx="1410" cy="2016"/>
          </a:xfrm>
        </p:grpSpPr>
        <p:pic>
          <p:nvPicPr>
            <p:cNvPr id="4109" name="Picture 15" descr="S Res Rout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1410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4176" y="2064"/>
              <a:ext cx="144" cy="192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360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11" name="Line 17"/>
            <p:cNvSpPr>
              <a:spLocks noChangeShapeType="1"/>
            </p:cNvSpPr>
            <p:nvPr/>
          </p:nvSpPr>
          <p:spPr bwMode="auto">
            <a:xfrm flipH="1">
              <a:off x="4176" y="2265"/>
              <a:ext cx="96" cy="192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6C52-9B9E-4868-A757-B30506571CD7}" type="slidenum">
              <a:rPr lang="en-CA"/>
              <a:pPr>
                <a:defRPr/>
              </a:pPr>
              <a:t>20</a:t>
            </a:fld>
            <a:endParaRPr lang="en-CA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5138738" cy="615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2492375"/>
            <a:ext cx="3168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Cumulative difference in vital-rate value (1987-2011)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30D0-1AB4-4D68-B4F6-B400A183CF1F}" type="slidenum">
              <a:rPr lang="en-CA"/>
              <a:pPr>
                <a:defRPr/>
              </a:pPr>
              <a:t>21</a:t>
            </a:fld>
            <a:endParaRPr lang="en-CA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800" smtClean="0">
                <a:solidFill>
                  <a:schemeClr val="tx1"/>
                </a:solidFill>
              </a:rPr>
              <a:t>Sensitivity of population growth to changes in vital rates (prospective)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006600"/>
            <a:ext cx="7561263" cy="415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619250" y="5516563"/>
            <a:ext cx="6840538" cy="62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solidFill>
                  <a:srgbClr val="000000"/>
                </a:solidFill>
                <a:latin typeface="Arial" charset="0"/>
              </a:rPr>
              <a:t>     Calf         Juvenile    Female 1   Female 2    Female 3      Male 1        Male 2       Female     Female 1    Female 2 Survival       Survival    Survival     Survival     Survival      Survival    Survival        Prop.      Fecundity   Fecundity</a:t>
            </a:r>
          </a:p>
          <a:p>
            <a:pPr eaLnBrk="1" hangingPunct="1">
              <a:spcBef>
                <a:spcPct val="50000"/>
              </a:spcBef>
            </a:pPr>
            <a:r>
              <a:rPr lang="en-CA" sz="10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372225" y="4941888"/>
            <a:ext cx="576263" cy="1008062"/>
          </a:xfrm>
          <a:prstGeom prst="rect">
            <a:avLst/>
          </a:prstGeom>
          <a:solidFill>
            <a:schemeClr val="accent1">
              <a:alpha val="29019"/>
            </a:schemeClr>
          </a:solidFill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76375" y="5949950"/>
            <a:ext cx="482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68720-288A-42C7-B6C5-EF95976FB372}" type="slidenum">
              <a:rPr lang="en-CA"/>
              <a:pPr>
                <a:defRPr/>
              </a:pPr>
              <a:t>22</a:t>
            </a:fld>
            <a:endParaRPr lang="en-CA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CA" sz="3400" dirty="0" smtClean="0">
                <a:solidFill>
                  <a:srgbClr val="993300"/>
                </a:solidFill>
              </a:rPr>
              <a:t>Maximum increase in population growth from maximization of individual vital rates </a:t>
            </a:r>
            <a:r>
              <a:rPr lang="en-CA" sz="2400" dirty="0" smtClean="0">
                <a:solidFill>
                  <a:srgbClr val="993300"/>
                </a:solidFill>
              </a:rPr>
              <a:t>(1.0 for survival; upper 95% CL for fecundity)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1781175"/>
            <a:ext cx="6410325" cy="416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619250" y="5445125"/>
            <a:ext cx="6265863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200" b="1">
                <a:latin typeface="Arial" charset="0"/>
              </a:rPr>
              <a:t>                 Calf           Juvenile       Female 1      Female 2       Female 1      Female 2</a:t>
            </a:r>
          </a:p>
          <a:p>
            <a:pPr eaLnBrk="1" hangingPunct="1">
              <a:spcBef>
                <a:spcPct val="50000"/>
              </a:spcBef>
            </a:pPr>
            <a:r>
              <a:rPr lang="en-CA" sz="1200" b="1">
                <a:latin typeface="Arial" charset="0"/>
              </a:rPr>
              <a:t>              Survival       Survival       Survival       Survival        Fecundity     Fecundity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2124075" y="2205038"/>
            <a:ext cx="5761038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68538" y="1916113"/>
            <a:ext cx="6046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200">
                <a:solidFill>
                  <a:srgbClr val="0000FF"/>
                </a:solidFill>
                <a:latin typeface="Arial" charset="0"/>
              </a:rPr>
              <a:t>Necessary increase to attain U.S. SRKW target population growth rate (2.3% per year)</a:t>
            </a:r>
          </a:p>
        </p:txBody>
      </p:sp>
      <p:sp>
        <p:nvSpPr>
          <p:cNvPr id="74759" name="AutoShape 7"/>
          <p:cNvSpPr>
            <a:spLocks/>
          </p:cNvSpPr>
          <p:nvPr/>
        </p:nvSpPr>
        <p:spPr bwMode="auto">
          <a:xfrm>
            <a:off x="6840538" y="2732088"/>
            <a:ext cx="827087" cy="257175"/>
          </a:xfrm>
          <a:prstGeom prst="borderCallout1">
            <a:avLst>
              <a:gd name="adj1" fmla="val 44444"/>
              <a:gd name="adj2" fmla="val -9213"/>
              <a:gd name="adj3" fmla="val 130866"/>
              <a:gd name="adj4" fmla="val -38194"/>
            </a:avLst>
          </a:prstGeom>
          <a:solidFill>
            <a:schemeClr val="accent1">
              <a:alpha val="3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l-GR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CA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= 1.017</a:t>
            </a:r>
            <a:endParaRPr lang="el-GR" sz="11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/>
      <p:bldP spid="747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97125-5D78-4E66-8BD5-058A1586A69B}" type="slidenum">
              <a:rPr lang="en-CA"/>
              <a:pPr>
                <a:defRPr/>
              </a:pPr>
              <a:t>23</a:t>
            </a:fld>
            <a:endParaRPr lang="en-CA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157413"/>
            <a:ext cx="6264275" cy="3449637"/>
          </a:xfrm>
          <a:noFill/>
        </p:spPr>
      </p:pic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dirty="0" smtClean="0">
                <a:solidFill>
                  <a:srgbClr val="993300"/>
                </a:solidFill>
              </a:rPr>
              <a:t>NRKW vital rate reduction required to produce equilibrium (</a:t>
            </a:r>
            <a:r>
              <a:rPr lang="el-GR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CA" sz="3200" dirty="0" smtClean="0">
                <a:solidFill>
                  <a:srgbClr val="993300"/>
                </a:solidFill>
              </a:rPr>
              <a:t>=1.000)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979613" y="2276475"/>
            <a:ext cx="5905500" cy="512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100" b="1">
                <a:latin typeface="Arial" charset="0"/>
              </a:rPr>
              <a:t>               Calf             Juvenile        Female 1        Female 2       Female 1       Female 2</a:t>
            </a:r>
          </a:p>
          <a:p>
            <a:pPr eaLnBrk="1" hangingPunct="1">
              <a:spcBef>
                <a:spcPct val="50000"/>
              </a:spcBef>
            </a:pPr>
            <a:r>
              <a:rPr lang="en-CA" sz="1100" b="1">
                <a:latin typeface="Arial" charset="0"/>
              </a:rPr>
              <a:t>            Survival         Survival        Survival         Survival        Fecundity      Fecundity</a:t>
            </a: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2339975" y="4508500"/>
            <a:ext cx="53276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779838" y="4581525"/>
            <a:ext cx="158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200">
                <a:solidFill>
                  <a:srgbClr val="0000FF"/>
                </a:solidFill>
                <a:latin typeface="Arial" charset="0"/>
              </a:rPr>
              <a:t>Maximum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506B2-C781-483F-A723-D6ED1E443897}" type="slidenum">
              <a:rPr lang="en-CA"/>
              <a:pPr>
                <a:defRPr/>
              </a:pPr>
              <a:t>24</a:t>
            </a:fld>
            <a:endParaRPr lang="en-CA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2875"/>
            <a:ext cx="5838825" cy="3781425"/>
          </a:xfrm>
          <a:noFill/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979613" y="4652963"/>
            <a:ext cx="6265862" cy="47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               Calf             Juvenile         Female 1        Female 2       Female 1        Female 2</a:t>
            </a:r>
          </a:p>
          <a:p>
            <a:pPr eaLnBrk="1" hangingPunct="1">
              <a:spcBef>
                <a:spcPct val="50000"/>
              </a:spcBef>
            </a:pPr>
            <a:r>
              <a:rPr lang="en-CA" sz="1000" b="1">
                <a:latin typeface="Arial" charset="0"/>
              </a:rPr>
              <a:t>              Survival         Survival         Survival         Survival        Fecundity       Fecundity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23850" y="5589588"/>
            <a:ext cx="82804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CA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CA">
                <a:solidFill>
                  <a:srgbClr val="CC00FF"/>
                </a:solidFill>
              </a:rPr>
              <a:t>SRKW:</a:t>
            </a:r>
            <a:r>
              <a:rPr lang="en-CA"/>
              <a:t> </a:t>
            </a:r>
            <a:r>
              <a:rPr lang="en-CA">
                <a:solidFill>
                  <a:srgbClr val="CC00FF"/>
                </a:solidFill>
              </a:rPr>
              <a:t>Survival of young reproductive females had largest contribution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CA"/>
              <a:t> </a:t>
            </a:r>
            <a:r>
              <a:rPr lang="en-CA">
                <a:solidFill>
                  <a:srgbClr val="0000FF"/>
                </a:solidFill>
                <a:latin typeface="Arial" charset="0"/>
              </a:rPr>
              <a:t>NRKW:</a:t>
            </a:r>
            <a:r>
              <a:rPr lang="en-CA">
                <a:latin typeface="Arial" charset="0"/>
              </a:rPr>
              <a:t> </a:t>
            </a:r>
            <a:r>
              <a:rPr lang="en-CA">
                <a:solidFill>
                  <a:srgbClr val="0000FF"/>
                </a:solidFill>
                <a:latin typeface="Arial" charset="0"/>
              </a:rPr>
              <a:t>Fecundity of young reproductive females had largest contribution</a:t>
            </a:r>
          </a:p>
          <a:p>
            <a:pPr eaLnBrk="1" hangingPunct="1">
              <a:spcBef>
                <a:spcPct val="50000"/>
              </a:spcBef>
            </a:pPr>
            <a:endParaRPr lang="en-CA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724525" y="1773238"/>
            <a:ext cx="719138" cy="33845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4067175" y="1989138"/>
            <a:ext cx="720725" cy="3168650"/>
          </a:xfrm>
          <a:prstGeom prst="rect">
            <a:avLst/>
          </a:prstGeom>
          <a:noFill/>
          <a:ln w="2540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3400" smtClean="0">
                <a:solidFill>
                  <a:srgbClr val="993300"/>
                </a:solidFill>
              </a:rPr>
              <a:t>Life Table Response Experiments at the vital-rate level (retrospective)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E0A9C-E7C3-4B5E-BBC9-AEFF7D5C1A76}" type="slidenum">
              <a:rPr lang="en-CA"/>
              <a:pPr>
                <a:defRPr/>
              </a:pPr>
              <a:t>25</a:t>
            </a:fld>
            <a:endParaRPr lang="en-CA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4000" dirty="0" smtClean="0">
                <a:solidFill>
                  <a:schemeClr val="tx1"/>
                </a:solidFill>
              </a:rPr>
              <a:t>Greatest benefits to </a:t>
            </a:r>
            <a:r>
              <a:rPr lang="el-GR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chemeClr val="tx2"/>
                </a:solidFill>
              </a:rPr>
              <a:t>Avoiding reductions to survival of young reproductive females (Female-1)</a:t>
            </a:r>
          </a:p>
          <a:p>
            <a:pPr eaLnBrk="1" hangingPunct="1">
              <a:defRPr/>
            </a:pPr>
            <a:endParaRPr lang="en-CA" sz="28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CA" sz="2800" dirty="0" smtClean="0">
                <a:solidFill>
                  <a:schemeClr val="tx2"/>
                </a:solidFill>
              </a:rPr>
              <a:t>Increasing fecundity rates (particularly of Female-1)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473C5-F764-42FA-AC88-1605C5CCECB1}" type="slidenum">
              <a:rPr lang="en-CA"/>
              <a:pPr>
                <a:defRPr/>
              </a:pPr>
              <a:t>26</a:t>
            </a:fld>
            <a:endParaRPr lang="en-CA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92696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 smtClean="0"/>
              <a:t>Sensitivity of Killer Whale population growth to Chinook abundance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468313" y="2781300"/>
          <a:ext cx="37449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3" imgW="1447172" imgH="253890" progId="Equation.DSMT4">
                  <p:embed/>
                </p:oleObj>
              </mc:Choice>
              <mc:Fallback>
                <p:oleObj name="Equation" r:id="rId3" imgW="1447172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00"/>
                        <a:ext cx="3744912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1476375" y="3644900"/>
          <a:ext cx="44656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5" imgW="1879600" imgH="431800" progId="Equation.DSMT4">
                  <p:embed/>
                </p:oleObj>
              </mc:Choice>
              <mc:Fallback>
                <p:oleObj name="Equation" r:id="rId5" imgW="18796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44900"/>
                        <a:ext cx="44656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2555875" y="4941888"/>
          <a:ext cx="60483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7" imgW="2476500" imgH="431800" progId="Equation.DSMT4">
                  <p:embed/>
                </p:oleObj>
              </mc:Choice>
              <mc:Fallback>
                <p:oleObj name="Equation" r:id="rId7" imgW="24765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941888"/>
                        <a:ext cx="604837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324CB-81A1-4342-A926-D9CFC7B7D406}" type="slidenum">
              <a:rPr lang="en-CA"/>
              <a:pPr>
                <a:defRPr/>
              </a:pPr>
              <a:t>27</a:t>
            </a:fld>
            <a:endParaRPr lang="en-CA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1762"/>
            <a:ext cx="7920880" cy="579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116013" y="188640"/>
            <a:ext cx="669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Elasticities of </a:t>
            </a:r>
            <a:r>
              <a:rPr lang="en-C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“interactions” </a:t>
            </a:r>
            <a:r>
              <a:rPr lang="en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SRKW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0AA2A-DE18-4B5F-B16D-88E9A2AF4490}" type="slidenum">
              <a:rPr lang="en-CA"/>
              <a:pPr>
                <a:defRPr/>
              </a:pPr>
              <a:t>28</a:t>
            </a:fld>
            <a:endParaRPr lang="en-CA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6" y="908720"/>
            <a:ext cx="8798877" cy="5450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116013" y="260350"/>
            <a:ext cx="669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Elasticities of interactions for NRKW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F2140-86EA-458D-B54F-012CE072888B}" type="slidenum">
              <a:rPr lang="en-CA"/>
              <a:pPr>
                <a:defRPr/>
              </a:pPr>
              <a:t>29</a:t>
            </a:fld>
            <a:endParaRPr lang="en-CA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83" y="260648"/>
            <a:ext cx="6486184" cy="6336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522CF-7073-4AFF-828E-010F789CA020}" type="slidenum">
              <a:rPr lang="en-CA"/>
              <a:pPr>
                <a:defRPr/>
              </a:pPr>
              <a:t>3</a:t>
            </a:fld>
            <a:endParaRPr lang="en-CA"/>
          </a:p>
        </p:txBody>
      </p:sp>
      <p:grpSp>
        <p:nvGrpSpPr>
          <p:cNvPr id="5123" name="Group 91"/>
          <p:cNvGrpSpPr>
            <a:grpSpLocks/>
          </p:cNvGrpSpPr>
          <p:nvPr/>
        </p:nvGrpSpPr>
        <p:grpSpPr bwMode="auto">
          <a:xfrm>
            <a:off x="1979613" y="1268413"/>
            <a:ext cx="5265737" cy="4994275"/>
            <a:chOff x="793750" y="1427163"/>
            <a:chExt cx="5266154" cy="4994275"/>
          </a:xfrm>
        </p:grpSpPr>
        <p:pic>
          <p:nvPicPr>
            <p:cNvPr id="5126" name="Picture 12" descr="Puget Sond to Glacier Bay lighter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1" t="30052" r="15439" b="35219"/>
            <a:stretch>
              <a:fillRect/>
            </a:stretch>
          </p:blipFill>
          <p:spPr bwMode="auto">
            <a:xfrm>
              <a:off x="1200150" y="1757363"/>
              <a:ext cx="4495800" cy="44180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13"/>
            <p:cNvSpPr txBox="1">
              <a:spLocks noChangeArrowheads="1"/>
            </p:cNvSpPr>
            <p:nvPr/>
          </p:nvSpPr>
          <p:spPr bwMode="auto">
            <a:xfrm>
              <a:off x="4508794" y="3059113"/>
              <a:ext cx="946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900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British Columbia</a:t>
              </a:r>
              <a:endParaRPr lang="en-US" sz="9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128" name="Text Box 14"/>
            <p:cNvSpPr txBox="1">
              <a:spLocks noChangeArrowheads="1"/>
            </p:cNvSpPr>
            <p:nvPr/>
          </p:nvSpPr>
          <p:spPr bwMode="auto">
            <a:xfrm>
              <a:off x="4856484" y="5426076"/>
              <a:ext cx="747771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900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Washington</a:t>
              </a:r>
              <a:endParaRPr lang="en-US" sz="9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129" name="Line 15"/>
            <p:cNvSpPr>
              <a:spLocks noChangeShapeType="1"/>
            </p:cNvSpPr>
            <p:nvPr/>
          </p:nvSpPr>
          <p:spPr bwMode="auto">
            <a:xfrm>
              <a:off x="1084263" y="4938713"/>
              <a:ext cx="106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0" name="Line 16"/>
            <p:cNvSpPr>
              <a:spLocks noChangeShapeType="1"/>
            </p:cNvSpPr>
            <p:nvPr/>
          </p:nvSpPr>
          <p:spPr bwMode="auto">
            <a:xfrm>
              <a:off x="5702300" y="4938713"/>
              <a:ext cx="106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1" name="Line 17"/>
            <p:cNvSpPr>
              <a:spLocks noChangeShapeType="1"/>
            </p:cNvSpPr>
            <p:nvPr/>
          </p:nvSpPr>
          <p:spPr bwMode="auto">
            <a:xfrm>
              <a:off x="1084263" y="2863850"/>
              <a:ext cx="106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2" name="Line 18"/>
            <p:cNvSpPr>
              <a:spLocks noChangeShapeType="1"/>
            </p:cNvSpPr>
            <p:nvPr/>
          </p:nvSpPr>
          <p:spPr bwMode="auto">
            <a:xfrm>
              <a:off x="5702300" y="2863850"/>
              <a:ext cx="106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3" name="Line 19"/>
            <p:cNvSpPr>
              <a:spLocks noChangeShapeType="1"/>
            </p:cNvSpPr>
            <p:nvPr/>
          </p:nvSpPr>
          <p:spPr bwMode="auto">
            <a:xfrm>
              <a:off x="2909888" y="6180138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4" name="Line 20"/>
            <p:cNvSpPr>
              <a:spLocks noChangeShapeType="1"/>
            </p:cNvSpPr>
            <p:nvPr/>
          </p:nvSpPr>
          <p:spPr bwMode="auto">
            <a:xfrm>
              <a:off x="2909888" y="1630363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35" name="Text Box 21"/>
            <p:cNvSpPr txBox="1">
              <a:spLocks noChangeArrowheads="1"/>
            </p:cNvSpPr>
            <p:nvPr/>
          </p:nvSpPr>
          <p:spPr bwMode="auto">
            <a:xfrm>
              <a:off x="828675" y="4843463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5136" name="Text Box 22"/>
            <p:cNvSpPr txBox="1">
              <a:spLocks noChangeArrowheads="1"/>
            </p:cNvSpPr>
            <p:nvPr/>
          </p:nvSpPr>
          <p:spPr bwMode="auto">
            <a:xfrm>
              <a:off x="5719763" y="4797425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5137" name="Text Box 23"/>
            <p:cNvSpPr txBox="1">
              <a:spLocks noChangeArrowheads="1"/>
            </p:cNvSpPr>
            <p:nvPr/>
          </p:nvSpPr>
          <p:spPr bwMode="auto">
            <a:xfrm>
              <a:off x="793750" y="2762250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55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5138" name="Text Box 24"/>
            <p:cNvSpPr txBox="1">
              <a:spLocks noChangeArrowheads="1"/>
            </p:cNvSpPr>
            <p:nvPr/>
          </p:nvSpPr>
          <p:spPr bwMode="auto">
            <a:xfrm>
              <a:off x="5721350" y="2716213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55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5139" name="Text Box 25"/>
            <p:cNvSpPr txBox="1">
              <a:spLocks noChangeArrowheads="1"/>
            </p:cNvSpPr>
            <p:nvPr/>
          </p:nvSpPr>
          <p:spPr bwMode="auto">
            <a:xfrm>
              <a:off x="2608406" y="1427163"/>
              <a:ext cx="39690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130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°W</a:t>
              </a:r>
            </a:p>
          </p:txBody>
        </p:sp>
        <p:sp>
          <p:nvSpPr>
            <p:cNvPr id="5140" name="Text Box 26"/>
            <p:cNvSpPr txBox="1">
              <a:spLocks noChangeArrowheads="1"/>
            </p:cNvSpPr>
            <p:nvPr/>
          </p:nvSpPr>
          <p:spPr bwMode="auto">
            <a:xfrm>
              <a:off x="2622695" y="6237288"/>
              <a:ext cx="39690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130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°W</a:t>
              </a:r>
            </a:p>
          </p:txBody>
        </p:sp>
        <p:sp>
          <p:nvSpPr>
            <p:cNvPr id="5141" name="Line 27"/>
            <p:cNvSpPr>
              <a:spLocks noChangeShapeType="1"/>
            </p:cNvSpPr>
            <p:nvPr/>
          </p:nvSpPr>
          <p:spPr bwMode="auto">
            <a:xfrm flipV="1">
              <a:off x="5187950" y="1879600"/>
              <a:ext cx="0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2" name="Text Box 28"/>
            <p:cNvSpPr txBox="1">
              <a:spLocks noChangeArrowheads="1"/>
            </p:cNvSpPr>
            <p:nvPr/>
          </p:nvSpPr>
          <p:spPr bwMode="auto">
            <a:xfrm>
              <a:off x="5048250" y="2300288"/>
              <a:ext cx="2674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10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N</a:t>
              </a:r>
              <a:endParaRPr lang="en-US" sz="1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grpSp>
          <p:nvGrpSpPr>
            <p:cNvPr id="5143" name="Group 111"/>
            <p:cNvGrpSpPr>
              <a:grpSpLocks/>
            </p:cNvGrpSpPr>
            <p:nvPr/>
          </p:nvGrpSpPr>
          <p:grpSpPr bwMode="auto">
            <a:xfrm>
              <a:off x="4740277" y="5654691"/>
              <a:ext cx="901700" cy="476251"/>
              <a:chOff x="1024" y="3456"/>
              <a:chExt cx="568" cy="300"/>
            </a:xfrm>
          </p:grpSpPr>
          <p:sp>
            <p:nvSpPr>
              <p:cNvPr id="5208" name="Text Box 29"/>
              <p:cNvSpPr txBox="1">
                <a:spLocks noChangeArrowheads="1"/>
              </p:cNvSpPr>
              <p:nvPr/>
            </p:nvSpPr>
            <p:spPr bwMode="auto">
              <a:xfrm>
                <a:off x="1116" y="3621"/>
                <a:ext cx="3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Kilometres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209" name="Line 30"/>
              <p:cNvSpPr>
                <a:spLocks noChangeShapeType="1"/>
              </p:cNvSpPr>
              <p:nvPr/>
            </p:nvSpPr>
            <p:spPr bwMode="auto">
              <a:xfrm>
                <a:off x="1116" y="3638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0" name="Rectangle 31"/>
              <p:cNvSpPr>
                <a:spLocks noChangeArrowheads="1"/>
              </p:cNvSpPr>
              <p:nvPr/>
            </p:nvSpPr>
            <p:spPr bwMode="auto">
              <a:xfrm>
                <a:off x="1116" y="3587"/>
                <a:ext cx="405" cy="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211" name="Line 32"/>
              <p:cNvSpPr>
                <a:spLocks noChangeShapeType="1"/>
              </p:cNvSpPr>
              <p:nvPr/>
            </p:nvSpPr>
            <p:spPr bwMode="auto">
              <a:xfrm>
                <a:off x="1318" y="3601"/>
                <a:ext cx="2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2" name="Text Box 33"/>
              <p:cNvSpPr txBox="1">
                <a:spLocks noChangeArrowheads="1"/>
              </p:cNvSpPr>
              <p:nvPr/>
            </p:nvSpPr>
            <p:spPr bwMode="auto">
              <a:xfrm>
                <a:off x="1024" y="3458"/>
                <a:ext cx="1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0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213" name="Text Box 34"/>
              <p:cNvSpPr txBox="1">
                <a:spLocks noChangeArrowheads="1"/>
              </p:cNvSpPr>
              <p:nvPr/>
            </p:nvSpPr>
            <p:spPr bwMode="auto">
              <a:xfrm>
                <a:off x="1183" y="3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100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214" name="Text Box 35"/>
              <p:cNvSpPr txBox="1">
                <a:spLocks noChangeArrowheads="1"/>
              </p:cNvSpPr>
              <p:nvPr/>
            </p:nvSpPr>
            <p:spPr bwMode="auto">
              <a:xfrm>
                <a:off x="1380" y="3456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200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144" name="Line 36"/>
            <p:cNvSpPr>
              <a:spLocks noChangeShapeType="1"/>
            </p:cNvSpPr>
            <p:nvPr/>
          </p:nvSpPr>
          <p:spPr bwMode="auto">
            <a:xfrm flipH="1">
              <a:off x="2320925" y="3073400"/>
              <a:ext cx="401638" cy="1000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5" name="Line 37"/>
            <p:cNvSpPr>
              <a:spLocks noChangeShapeType="1"/>
            </p:cNvSpPr>
            <p:nvPr/>
          </p:nvSpPr>
          <p:spPr bwMode="auto">
            <a:xfrm flipH="1">
              <a:off x="3338513" y="4502150"/>
              <a:ext cx="214312" cy="10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6" name="Line 38"/>
            <p:cNvSpPr>
              <a:spLocks noChangeShapeType="1"/>
            </p:cNvSpPr>
            <p:nvPr/>
          </p:nvSpPr>
          <p:spPr bwMode="auto">
            <a:xfrm flipH="1">
              <a:off x="3552825" y="5484813"/>
              <a:ext cx="749300" cy="1095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7" name="Line 39"/>
            <p:cNvSpPr>
              <a:spLocks noChangeShapeType="1"/>
            </p:cNvSpPr>
            <p:nvPr/>
          </p:nvSpPr>
          <p:spPr bwMode="auto">
            <a:xfrm flipH="1">
              <a:off x="2930525" y="4035425"/>
              <a:ext cx="276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8" name="Line 40"/>
            <p:cNvSpPr>
              <a:spLocks noChangeShapeType="1"/>
            </p:cNvSpPr>
            <p:nvPr/>
          </p:nvSpPr>
          <p:spPr bwMode="auto">
            <a:xfrm>
              <a:off x="2622550" y="3519488"/>
              <a:ext cx="287338" cy="452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49" name="Line 41"/>
            <p:cNvSpPr>
              <a:spLocks noChangeShapeType="1"/>
            </p:cNvSpPr>
            <p:nvPr/>
          </p:nvSpPr>
          <p:spPr bwMode="auto">
            <a:xfrm flipH="1" flipV="1">
              <a:off x="2801938" y="4283075"/>
              <a:ext cx="322262" cy="309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0" name="Line 42"/>
            <p:cNvSpPr>
              <a:spLocks noChangeShapeType="1"/>
            </p:cNvSpPr>
            <p:nvPr/>
          </p:nvSpPr>
          <p:spPr bwMode="auto">
            <a:xfrm flipH="1">
              <a:off x="3124200" y="4611688"/>
              <a:ext cx="2143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1" name="Line 43"/>
            <p:cNvSpPr>
              <a:spLocks noChangeShapeType="1"/>
            </p:cNvSpPr>
            <p:nvPr/>
          </p:nvSpPr>
          <p:spPr bwMode="auto">
            <a:xfrm flipH="1">
              <a:off x="2801938" y="4611688"/>
              <a:ext cx="322262" cy="10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2" name="Line 52"/>
            <p:cNvSpPr>
              <a:spLocks noChangeShapeType="1"/>
            </p:cNvSpPr>
            <p:nvPr/>
          </p:nvSpPr>
          <p:spPr bwMode="auto">
            <a:xfrm>
              <a:off x="4516438" y="53752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3" name="Line 53"/>
            <p:cNvSpPr>
              <a:spLocks noChangeShapeType="1"/>
            </p:cNvSpPr>
            <p:nvPr/>
          </p:nvSpPr>
          <p:spPr bwMode="auto">
            <a:xfrm flipV="1">
              <a:off x="4508500" y="5348288"/>
              <a:ext cx="106363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4" name="Text Box 59"/>
            <p:cNvSpPr txBox="1">
              <a:spLocks noChangeArrowheads="1"/>
            </p:cNvSpPr>
            <p:nvPr/>
          </p:nvSpPr>
          <p:spPr bwMode="auto">
            <a:xfrm>
              <a:off x="3541713" y="5778500"/>
              <a:ext cx="1841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sz="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155" name="Line 36"/>
            <p:cNvSpPr>
              <a:spLocks noChangeShapeType="1"/>
            </p:cNvSpPr>
            <p:nvPr/>
          </p:nvSpPr>
          <p:spPr bwMode="auto">
            <a:xfrm flipH="1">
              <a:off x="1963738" y="3173413"/>
              <a:ext cx="358775" cy="17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6" name="Line 40"/>
            <p:cNvSpPr>
              <a:spLocks noChangeShapeType="1"/>
            </p:cNvSpPr>
            <p:nvPr/>
          </p:nvSpPr>
          <p:spPr bwMode="auto">
            <a:xfrm>
              <a:off x="2608263" y="3073400"/>
              <a:ext cx="12700" cy="420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7" name="Line 39"/>
            <p:cNvSpPr>
              <a:spLocks noChangeShapeType="1"/>
            </p:cNvSpPr>
            <p:nvPr/>
          </p:nvSpPr>
          <p:spPr bwMode="auto">
            <a:xfrm flipH="1">
              <a:off x="2801938" y="4205288"/>
              <a:ext cx="128587" cy="77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8" name="Line 39"/>
            <p:cNvSpPr>
              <a:spLocks noChangeShapeType="1"/>
            </p:cNvSpPr>
            <p:nvPr/>
          </p:nvSpPr>
          <p:spPr bwMode="auto">
            <a:xfrm>
              <a:off x="2909888" y="3971925"/>
              <a:ext cx="20637" cy="233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 flipH="1">
              <a:off x="2525713" y="4283075"/>
              <a:ext cx="276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60" name="Line 37"/>
            <p:cNvSpPr>
              <a:spLocks noChangeShapeType="1"/>
            </p:cNvSpPr>
            <p:nvPr/>
          </p:nvSpPr>
          <p:spPr bwMode="auto">
            <a:xfrm flipH="1">
              <a:off x="3973513" y="4743450"/>
              <a:ext cx="214312" cy="10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61" name="Text Box 13"/>
            <p:cNvSpPr txBox="1">
              <a:spLocks noChangeArrowheads="1"/>
            </p:cNvSpPr>
            <p:nvPr/>
          </p:nvSpPr>
          <p:spPr bwMode="auto">
            <a:xfrm>
              <a:off x="1406573" y="2619376"/>
              <a:ext cx="6255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900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SE Alaska</a:t>
              </a:r>
              <a:endParaRPr lang="en-US" sz="9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5162" name="Line 61"/>
            <p:cNvSpPr>
              <a:spLocks noChangeShapeType="1"/>
            </p:cNvSpPr>
            <p:nvPr/>
          </p:nvSpPr>
          <p:spPr bwMode="auto">
            <a:xfrm flipH="1">
              <a:off x="3740150" y="4205288"/>
              <a:ext cx="561975" cy="406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63" name="Line 66"/>
            <p:cNvSpPr>
              <a:spLocks noChangeShapeType="1"/>
            </p:cNvSpPr>
            <p:nvPr/>
          </p:nvSpPr>
          <p:spPr bwMode="auto">
            <a:xfrm flipH="1">
              <a:off x="2722563" y="3173413"/>
              <a:ext cx="484187" cy="3667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64" name="Line 67"/>
            <p:cNvSpPr>
              <a:spLocks noChangeShapeType="1"/>
            </p:cNvSpPr>
            <p:nvPr/>
          </p:nvSpPr>
          <p:spPr bwMode="auto">
            <a:xfrm flipH="1">
              <a:off x="3206750" y="3802063"/>
              <a:ext cx="471488" cy="4810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5165" name="Group 80"/>
            <p:cNvGrpSpPr>
              <a:grpSpLocks/>
            </p:cNvGrpSpPr>
            <p:nvPr/>
          </p:nvGrpSpPr>
          <p:grpSpPr bwMode="auto">
            <a:xfrm>
              <a:off x="3214693" y="2687638"/>
              <a:ext cx="584201" cy="576262"/>
              <a:chOff x="2025" y="1693"/>
              <a:chExt cx="368" cy="363"/>
            </a:xfrm>
          </p:grpSpPr>
          <p:sp>
            <p:nvSpPr>
              <p:cNvPr id="5204" name="Freeform 70"/>
              <p:cNvSpPr>
                <a:spLocks/>
              </p:cNvSpPr>
              <p:nvPr/>
            </p:nvSpPr>
            <p:spPr bwMode="auto">
              <a:xfrm>
                <a:off x="2030" y="1693"/>
                <a:ext cx="363" cy="363"/>
              </a:xfrm>
              <a:custGeom>
                <a:avLst/>
                <a:gdLst>
                  <a:gd name="T0" fmla="*/ 0 w 76"/>
                  <a:gd name="T1" fmla="*/ 1241872908 h 76"/>
                  <a:gd name="T2" fmla="*/ 1124307152 w 76"/>
                  <a:gd name="T3" fmla="*/ 2147483647 h 76"/>
                  <a:gd name="T4" fmla="*/ 2147483647 w 76"/>
                  <a:gd name="T5" fmla="*/ 1124307152 h 76"/>
                  <a:gd name="T6" fmla="*/ 1124307152 w 76"/>
                  <a:gd name="T7" fmla="*/ 0 h 76"/>
                  <a:gd name="T8" fmla="*/ 1124307152 w 76"/>
                  <a:gd name="T9" fmla="*/ 1124307152 h 76"/>
                  <a:gd name="T10" fmla="*/ 0 w 76"/>
                  <a:gd name="T11" fmla="*/ 1241872908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76"/>
                  <a:gd name="T20" fmla="*/ 76 w 76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76">
                    <a:moveTo>
                      <a:pt x="0" y="42"/>
                    </a:moveTo>
                    <a:cubicBezTo>
                      <a:pt x="2" y="61"/>
                      <a:pt x="18" y="75"/>
                      <a:pt x="38" y="75"/>
                    </a:cubicBezTo>
                    <a:cubicBezTo>
                      <a:pt x="58" y="76"/>
                      <a:pt x="76" y="58"/>
                      <a:pt x="76" y="38"/>
                    </a:cubicBezTo>
                    <a:cubicBezTo>
                      <a:pt x="76" y="17"/>
                      <a:pt x="58" y="0"/>
                      <a:pt x="38" y="0"/>
                    </a:cubicBezTo>
                    <a:lnTo>
                      <a:pt x="38" y="3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5" name="Freeform 71"/>
              <p:cNvSpPr>
                <a:spLocks/>
              </p:cNvSpPr>
              <p:nvPr/>
            </p:nvSpPr>
            <p:spPr bwMode="auto">
              <a:xfrm>
                <a:off x="2025" y="1693"/>
                <a:ext cx="186" cy="201"/>
              </a:xfrm>
              <a:custGeom>
                <a:avLst/>
                <a:gdLst>
                  <a:gd name="T0" fmla="*/ 1101687286 w 39"/>
                  <a:gd name="T1" fmla="*/ 0 h 42"/>
                  <a:gd name="T2" fmla="*/ 30524317 w 39"/>
                  <a:gd name="T3" fmla="*/ 1115457617 h 42"/>
                  <a:gd name="T4" fmla="*/ 30524317 w 39"/>
                  <a:gd name="T5" fmla="*/ 1266784051 h 42"/>
                  <a:gd name="T6" fmla="*/ 1132214216 w 39"/>
                  <a:gd name="T7" fmla="*/ 1146849883 h 42"/>
                  <a:gd name="T8" fmla="*/ 1101687286 w 39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2"/>
                  <a:gd name="T17" fmla="*/ 39 w 39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2">
                    <a:moveTo>
                      <a:pt x="38" y="0"/>
                    </a:moveTo>
                    <a:cubicBezTo>
                      <a:pt x="18" y="0"/>
                      <a:pt x="1" y="17"/>
                      <a:pt x="1" y="37"/>
                    </a:cubicBezTo>
                    <a:cubicBezTo>
                      <a:pt x="0" y="39"/>
                      <a:pt x="1" y="41"/>
                      <a:pt x="1" y="42"/>
                    </a:cubicBezTo>
                    <a:lnTo>
                      <a:pt x="39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990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6" name="Line 72"/>
              <p:cNvSpPr>
                <a:spLocks noChangeShapeType="1"/>
              </p:cNvSpPr>
              <p:nvPr/>
            </p:nvSpPr>
            <p:spPr bwMode="auto">
              <a:xfrm flipV="1">
                <a:off x="2211" y="1693"/>
                <a:ext cx="1" cy="18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7" name="Line 73"/>
              <p:cNvSpPr>
                <a:spLocks noChangeShapeType="1"/>
              </p:cNvSpPr>
              <p:nvPr/>
            </p:nvSpPr>
            <p:spPr bwMode="auto">
              <a:xfrm flipV="1">
                <a:off x="2211" y="1693"/>
                <a:ext cx="1" cy="18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66" name="Freeform 76"/>
            <p:cNvSpPr>
              <a:spLocks/>
            </p:cNvSpPr>
            <p:nvPr/>
          </p:nvSpPr>
          <p:spPr bwMode="auto">
            <a:xfrm>
              <a:off x="1625600" y="3494088"/>
              <a:ext cx="585788" cy="585787"/>
            </a:xfrm>
            <a:custGeom>
              <a:avLst/>
              <a:gdLst>
                <a:gd name="T0" fmla="*/ 2147483647 w 75"/>
                <a:gd name="T1" fmla="*/ 2147483647 h 76"/>
                <a:gd name="T2" fmla="*/ 0 w 75"/>
                <a:gd name="T3" fmla="*/ 2147483647 h 76"/>
                <a:gd name="T4" fmla="*/ 2147483647 w 75"/>
                <a:gd name="T5" fmla="*/ 2147483647 h 76"/>
                <a:gd name="T6" fmla="*/ 2147483647 w 75"/>
                <a:gd name="T7" fmla="*/ 2147483647 h 76"/>
                <a:gd name="T8" fmla="*/ 2147483647 w 75"/>
                <a:gd name="T9" fmla="*/ 2147483647 h 76"/>
                <a:gd name="T10" fmla="*/ 2147483647 w 75"/>
                <a:gd name="T11" fmla="*/ 2147483647 h 76"/>
                <a:gd name="T12" fmla="*/ 2147483647 w 75"/>
                <a:gd name="T13" fmla="*/ 2147483647 h 76"/>
                <a:gd name="T14" fmla="*/ 2147483647 w 75"/>
                <a:gd name="T15" fmla="*/ 214748364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76"/>
                <a:gd name="T26" fmla="*/ 75 w 75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76">
                  <a:moveTo>
                    <a:pt x="37" y="1"/>
                  </a:moveTo>
                  <a:cubicBezTo>
                    <a:pt x="16" y="1"/>
                    <a:pt x="0" y="17"/>
                    <a:pt x="0" y="38"/>
                  </a:cubicBezTo>
                  <a:cubicBezTo>
                    <a:pt x="0" y="59"/>
                    <a:pt x="16" y="76"/>
                    <a:pt x="37" y="76"/>
                  </a:cubicBezTo>
                  <a:cubicBezTo>
                    <a:pt x="58" y="76"/>
                    <a:pt x="75" y="59"/>
                    <a:pt x="75" y="38"/>
                  </a:cubicBezTo>
                  <a:cubicBezTo>
                    <a:pt x="75" y="17"/>
                    <a:pt x="58" y="1"/>
                    <a:pt x="37" y="1"/>
                  </a:cubicBezTo>
                  <a:cubicBezTo>
                    <a:pt x="37" y="0"/>
                    <a:pt x="37" y="1"/>
                    <a:pt x="37" y="1"/>
                  </a:cubicBezTo>
                  <a:lnTo>
                    <a:pt x="37" y="3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167" name="Group 87"/>
            <p:cNvGrpSpPr>
              <a:grpSpLocks/>
            </p:cNvGrpSpPr>
            <p:nvPr/>
          </p:nvGrpSpPr>
          <p:grpSpPr bwMode="auto">
            <a:xfrm>
              <a:off x="3678238" y="3316288"/>
              <a:ext cx="588962" cy="588962"/>
              <a:chOff x="2359" y="2150"/>
              <a:chExt cx="371" cy="371"/>
            </a:xfrm>
          </p:grpSpPr>
          <p:sp>
            <p:nvSpPr>
              <p:cNvPr id="5200" name="Freeform 83"/>
              <p:cNvSpPr>
                <a:spLocks/>
              </p:cNvSpPr>
              <p:nvPr/>
            </p:nvSpPr>
            <p:spPr bwMode="auto">
              <a:xfrm>
                <a:off x="2359" y="2150"/>
                <a:ext cx="371" cy="371"/>
              </a:xfrm>
              <a:custGeom>
                <a:avLst/>
                <a:gdLst>
                  <a:gd name="T0" fmla="*/ 299245808 w 76"/>
                  <a:gd name="T1" fmla="*/ 485001251 h 76"/>
                  <a:gd name="T2" fmla="*/ 0 w 76"/>
                  <a:gd name="T3" fmla="*/ 1391440367 h 76"/>
                  <a:gd name="T4" fmla="*/ 1429154191 w 76"/>
                  <a:gd name="T5" fmla="*/ 2147483647 h 76"/>
                  <a:gd name="T6" fmla="*/ 2147483647 w 76"/>
                  <a:gd name="T7" fmla="*/ 1429154191 h 76"/>
                  <a:gd name="T8" fmla="*/ 1429154191 w 76"/>
                  <a:gd name="T9" fmla="*/ 0 h 76"/>
                  <a:gd name="T10" fmla="*/ 1429154191 w 76"/>
                  <a:gd name="T11" fmla="*/ 1429154191 h 76"/>
                  <a:gd name="T12" fmla="*/ 299245808 w 76"/>
                  <a:gd name="T13" fmla="*/ 48500125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8" y="13"/>
                    </a:moveTo>
                    <a:cubicBezTo>
                      <a:pt x="3" y="20"/>
                      <a:pt x="0" y="29"/>
                      <a:pt x="0" y="37"/>
                    </a:cubicBezTo>
                    <a:cubicBezTo>
                      <a:pt x="0" y="58"/>
                      <a:pt x="17" y="76"/>
                      <a:pt x="38" y="76"/>
                    </a:cubicBezTo>
                    <a:cubicBezTo>
                      <a:pt x="58" y="76"/>
                      <a:pt x="76" y="58"/>
                      <a:pt x="76" y="38"/>
                    </a:cubicBezTo>
                    <a:cubicBezTo>
                      <a:pt x="76" y="17"/>
                      <a:pt x="58" y="0"/>
                      <a:pt x="38" y="0"/>
                    </a:cubicBezTo>
                    <a:lnTo>
                      <a:pt x="38" y="38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FF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1" name="Freeform 84"/>
              <p:cNvSpPr>
                <a:spLocks/>
              </p:cNvSpPr>
              <p:nvPr/>
            </p:nvSpPr>
            <p:spPr bwMode="auto">
              <a:xfrm>
                <a:off x="2398" y="2150"/>
                <a:ext cx="146" cy="185"/>
              </a:xfrm>
              <a:custGeom>
                <a:avLst/>
                <a:gdLst>
                  <a:gd name="T0" fmla="*/ 759606011 w 30"/>
                  <a:gd name="T1" fmla="*/ 0 h 38"/>
                  <a:gd name="T2" fmla="*/ 0 w 30"/>
                  <a:gd name="T3" fmla="*/ 471763987 h 38"/>
                  <a:gd name="T4" fmla="*/ 1088775358 w 30"/>
                  <a:gd name="T5" fmla="*/ 1384122046 h 38"/>
                  <a:gd name="T6" fmla="*/ 759606011 w 30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8"/>
                  <a:gd name="T14" fmla="*/ 30 w 3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8">
                    <a:moveTo>
                      <a:pt x="21" y="0"/>
                    </a:moveTo>
                    <a:cubicBezTo>
                      <a:pt x="13" y="2"/>
                      <a:pt x="6" y="7"/>
                      <a:pt x="0" y="13"/>
                    </a:cubicBezTo>
                    <a:lnTo>
                      <a:pt x="30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99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2" name="Freeform 85"/>
              <p:cNvSpPr>
                <a:spLocks/>
              </p:cNvSpPr>
              <p:nvPr/>
            </p:nvSpPr>
            <p:spPr bwMode="auto">
              <a:xfrm>
                <a:off x="2500" y="2150"/>
                <a:ext cx="44" cy="185"/>
              </a:xfrm>
              <a:custGeom>
                <a:avLst/>
                <a:gdLst>
                  <a:gd name="T0" fmla="*/ 186636399 w 9"/>
                  <a:gd name="T1" fmla="*/ 0 h 38"/>
                  <a:gd name="T2" fmla="*/ 0 w 9"/>
                  <a:gd name="T3" fmla="*/ 0 h 38"/>
                  <a:gd name="T4" fmla="*/ 342975664 w 9"/>
                  <a:gd name="T5" fmla="*/ 1384122046 h 38"/>
                  <a:gd name="T6" fmla="*/ 186636399 w 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8"/>
                  <a:gd name="T14" fmla="*/ 9 w 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8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lnTo>
                      <a:pt x="9" y="3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3" name="Freeform 86"/>
              <p:cNvSpPr>
                <a:spLocks/>
              </p:cNvSpPr>
              <p:nvPr/>
            </p:nvSpPr>
            <p:spPr bwMode="auto">
              <a:xfrm>
                <a:off x="2525" y="2150"/>
                <a:ext cx="19" cy="185"/>
              </a:xfrm>
              <a:custGeom>
                <a:avLst/>
                <a:gdLst>
                  <a:gd name="T0" fmla="*/ 82434146 w 4"/>
                  <a:gd name="T1" fmla="*/ 0 h 38"/>
                  <a:gd name="T2" fmla="*/ 0 w 4"/>
                  <a:gd name="T3" fmla="*/ 0 h 38"/>
                  <a:gd name="T4" fmla="*/ 110918922 w 4"/>
                  <a:gd name="T5" fmla="*/ 1384122046 h 38"/>
                  <a:gd name="T6" fmla="*/ 82434146 w 4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8"/>
                  <a:gd name="T14" fmla="*/ 4 w 4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8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4" y="3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168" name="Group 94"/>
            <p:cNvGrpSpPr>
              <a:grpSpLocks/>
            </p:cNvGrpSpPr>
            <p:nvPr/>
          </p:nvGrpSpPr>
          <p:grpSpPr bwMode="auto">
            <a:xfrm>
              <a:off x="4289425" y="3740150"/>
              <a:ext cx="576263" cy="576263"/>
              <a:chOff x="3488" y="2356"/>
              <a:chExt cx="388" cy="388"/>
            </a:xfrm>
          </p:grpSpPr>
          <p:sp>
            <p:nvSpPr>
              <p:cNvPr id="5196" name="Freeform 90"/>
              <p:cNvSpPr>
                <a:spLocks/>
              </p:cNvSpPr>
              <p:nvPr/>
            </p:nvSpPr>
            <p:spPr bwMode="auto">
              <a:xfrm>
                <a:off x="3585" y="2356"/>
                <a:ext cx="291" cy="388"/>
              </a:xfrm>
              <a:custGeom>
                <a:avLst/>
                <a:gdLst>
                  <a:gd name="T0" fmla="*/ 0 w 57"/>
                  <a:gd name="T1" fmla="*/ 2147483647 h 76"/>
                  <a:gd name="T2" fmla="*/ 1166139417 w 57"/>
                  <a:gd name="T3" fmla="*/ 2147483647 h 76"/>
                  <a:gd name="T4" fmla="*/ 2147483647 w 57"/>
                  <a:gd name="T5" fmla="*/ 2147483647 h 76"/>
                  <a:gd name="T6" fmla="*/ 1166139417 w 57"/>
                  <a:gd name="T7" fmla="*/ 61368107 h 76"/>
                  <a:gd name="T8" fmla="*/ 1166139417 w 57"/>
                  <a:gd name="T9" fmla="*/ 61368107 h 76"/>
                  <a:gd name="T10" fmla="*/ 1166139417 w 57"/>
                  <a:gd name="T11" fmla="*/ 2147483647 h 76"/>
                  <a:gd name="T12" fmla="*/ 0 w 57"/>
                  <a:gd name="T13" fmla="*/ 2147483647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76"/>
                  <a:gd name="T23" fmla="*/ 57 w 57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76">
                    <a:moveTo>
                      <a:pt x="0" y="70"/>
                    </a:moveTo>
                    <a:cubicBezTo>
                      <a:pt x="6" y="74"/>
                      <a:pt x="12" y="75"/>
                      <a:pt x="19" y="75"/>
                    </a:cubicBezTo>
                    <a:cubicBezTo>
                      <a:pt x="40" y="76"/>
                      <a:pt x="57" y="59"/>
                      <a:pt x="57" y="38"/>
                    </a:cubicBezTo>
                    <a:cubicBezTo>
                      <a:pt x="57" y="17"/>
                      <a:pt x="40" y="1"/>
                      <a:pt x="19" y="1"/>
                    </a:cubicBezTo>
                    <a:cubicBezTo>
                      <a:pt x="19" y="0"/>
                      <a:pt x="19" y="1"/>
                      <a:pt x="19" y="1"/>
                    </a:cubicBezTo>
                    <a:lnTo>
                      <a:pt x="19" y="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7" name="Freeform 91"/>
              <p:cNvSpPr>
                <a:spLocks/>
              </p:cNvSpPr>
              <p:nvPr/>
            </p:nvSpPr>
            <p:spPr bwMode="auto">
              <a:xfrm>
                <a:off x="3488" y="2366"/>
                <a:ext cx="194" cy="347"/>
              </a:xfrm>
              <a:custGeom>
                <a:avLst/>
                <a:gdLst>
                  <a:gd name="T0" fmla="*/ 1599480663 w 38"/>
                  <a:gd name="T1" fmla="*/ 0 h 68"/>
                  <a:gd name="T2" fmla="*/ 61368107 w 38"/>
                  <a:gd name="T3" fmla="*/ 2147483647 h 68"/>
                  <a:gd name="T4" fmla="*/ 1166139417 w 38"/>
                  <a:gd name="T5" fmla="*/ 2147483647 h 68"/>
                  <a:gd name="T6" fmla="*/ 2147483647 w 38"/>
                  <a:gd name="T7" fmla="*/ 2147483647 h 68"/>
                  <a:gd name="T8" fmla="*/ 1599480663 w 38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68"/>
                  <a:gd name="T17" fmla="*/ 38 w 3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68">
                    <a:moveTo>
                      <a:pt x="26" y="0"/>
                    </a:moveTo>
                    <a:cubicBezTo>
                      <a:pt x="11" y="5"/>
                      <a:pt x="1" y="20"/>
                      <a:pt x="1" y="36"/>
                    </a:cubicBezTo>
                    <a:cubicBezTo>
                      <a:pt x="0" y="49"/>
                      <a:pt x="8" y="62"/>
                      <a:pt x="19" y="68"/>
                    </a:cubicBezTo>
                    <a:lnTo>
                      <a:pt x="38" y="3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99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8" name="Freeform 92"/>
              <p:cNvSpPr>
                <a:spLocks/>
              </p:cNvSpPr>
              <p:nvPr/>
            </p:nvSpPr>
            <p:spPr bwMode="auto">
              <a:xfrm>
                <a:off x="3621" y="2361"/>
                <a:ext cx="61" cy="189"/>
              </a:xfrm>
              <a:custGeom>
                <a:avLst/>
                <a:gdLst>
                  <a:gd name="T0" fmla="*/ 231379014 w 12"/>
                  <a:gd name="T1" fmla="*/ 0 h 37"/>
                  <a:gd name="T2" fmla="*/ 0 w 12"/>
                  <a:gd name="T3" fmla="*/ 61608575 h 37"/>
                  <a:gd name="T4" fmla="*/ 702638987 w 12"/>
                  <a:gd name="T5" fmla="*/ 2147483647 h 37"/>
                  <a:gd name="T6" fmla="*/ 231379014 w 12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7"/>
                  <a:gd name="T14" fmla="*/ 12 w 12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7">
                    <a:moveTo>
                      <a:pt x="4" y="0"/>
                    </a:moveTo>
                    <a:cubicBezTo>
                      <a:pt x="3" y="1"/>
                      <a:pt x="2" y="1"/>
                      <a:pt x="0" y="1"/>
                    </a:cubicBezTo>
                    <a:lnTo>
                      <a:pt x="12" y="3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9" name="Freeform 93"/>
              <p:cNvSpPr>
                <a:spLocks/>
              </p:cNvSpPr>
              <p:nvPr/>
            </p:nvSpPr>
            <p:spPr bwMode="auto">
              <a:xfrm>
                <a:off x="3641" y="2361"/>
                <a:ext cx="41" cy="189"/>
              </a:xfrm>
              <a:custGeom>
                <a:avLst/>
                <a:gdLst>
                  <a:gd name="T0" fmla="*/ 512149927 w 8"/>
                  <a:gd name="T1" fmla="*/ 0 h 37"/>
                  <a:gd name="T2" fmla="*/ 0 w 8"/>
                  <a:gd name="T3" fmla="*/ 0 h 37"/>
                  <a:gd name="T4" fmla="*/ 512149927 w 8"/>
                  <a:gd name="T5" fmla="*/ 2147483647 h 37"/>
                  <a:gd name="T6" fmla="*/ 512149927 w 8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7"/>
                  <a:gd name="T14" fmla="*/ 8 w 8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7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lnTo>
                      <a:pt x="8" y="3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169" name="Group 101"/>
            <p:cNvGrpSpPr>
              <a:grpSpLocks/>
            </p:cNvGrpSpPr>
            <p:nvPr/>
          </p:nvGrpSpPr>
          <p:grpSpPr bwMode="auto">
            <a:xfrm>
              <a:off x="4700588" y="4510088"/>
              <a:ext cx="584200" cy="584200"/>
              <a:chOff x="2961" y="2841"/>
              <a:chExt cx="368" cy="368"/>
            </a:xfrm>
          </p:grpSpPr>
          <p:sp>
            <p:nvSpPr>
              <p:cNvPr id="5192" name="Freeform 97"/>
              <p:cNvSpPr>
                <a:spLocks/>
              </p:cNvSpPr>
              <p:nvPr/>
            </p:nvSpPr>
            <p:spPr bwMode="auto">
              <a:xfrm>
                <a:off x="2961" y="2841"/>
                <a:ext cx="368" cy="368"/>
              </a:xfrm>
              <a:custGeom>
                <a:avLst/>
                <a:gdLst>
                  <a:gd name="T0" fmla="*/ 169807794 w 76"/>
                  <a:gd name="T1" fmla="*/ 616152564 h 76"/>
                  <a:gd name="T2" fmla="*/ 0 w 76"/>
                  <a:gd name="T3" fmla="*/ 1268558812 h 76"/>
                  <a:gd name="T4" fmla="*/ 1303640988 w 76"/>
                  <a:gd name="T5" fmla="*/ 2147483647 h 76"/>
                  <a:gd name="T6" fmla="*/ 2147483647 w 76"/>
                  <a:gd name="T7" fmla="*/ 1303640988 h 76"/>
                  <a:gd name="T8" fmla="*/ 1303640988 w 76"/>
                  <a:gd name="T9" fmla="*/ 0 h 76"/>
                  <a:gd name="T10" fmla="*/ 1303640988 w 76"/>
                  <a:gd name="T11" fmla="*/ 1303640988 h 76"/>
                  <a:gd name="T12" fmla="*/ 169807794 w 76"/>
                  <a:gd name="T13" fmla="*/ 616152564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5" y="18"/>
                    </a:moveTo>
                    <a:cubicBezTo>
                      <a:pt x="1" y="24"/>
                      <a:pt x="0" y="31"/>
                      <a:pt x="0" y="37"/>
                    </a:cubicBezTo>
                    <a:cubicBezTo>
                      <a:pt x="0" y="58"/>
                      <a:pt x="17" y="76"/>
                      <a:pt x="38" y="76"/>
                    </a:cubicBezTo>
                    <a:cubicBezTo>
                      <a:pt x="58" y="76"/>
                      <a:pt x="76" y="58"/>
                      <a:pt x="76" y="38"/>
                    </a:cubicBezTo>
                    <a:cubicBezTo>
                      <a:pt x="76" y="17"/>
                      <a:pt x="58" y="0"/>
                      <a:pt x="38" y="0"/>
                    </a:cubicBezTo>
                    <a:lnTo>
                      <a:pt x="38" y="3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3" name="Freeform 98"/>
              <p:cNvSpPr>
                <a:spLocks/>
              </p:cNvSpPr>
              <p:nvPr/>
            </p:nvSpPr>
            <p:spPr bwMode="auto">
              <a:xfrm>
                <a:off x="2986" y="2846"/>
                <a:ext cx="159" cy="179"/>
              </a:xfrm>
              <a:custGeom>
                <a:avLst/>
                <a:gdLst>
                  <a:gd name="T0" fmla="*/ 681359583 w 33"/>
                  <a:gd name="T1" fmla="*/ 0 h 37"/>
                  <a:gd name="T2" fmla="*/ 0 w 33"/>
                  <a:gd name="T3" fmla="*/ 576389293 h 37"/>
                  <a:gd name="T4" fmla="*/ 1072048630 w 33"/>
                  <a:gd name="T5" fmla="*/ 1257288724 h 37"/>
                  <a:gd name="T6" fmla="*/ 681359583 w 33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7"/>
                  <a:gd name="T14" fmla="*/ 33 w 33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7">
                    <a:moveTo>
                      <a:pt x="21" y="0"/>
                    </a:moveTo>
                    <a:cubicBezTo>
                      <a:pt x="12" y="3"/>
                      <a:pt x="5" y="9"/>
                      <a:pt x="0" y="17"/>
                    </a:cubicBezTo>
                    <a:lnTo>
                      <a:pt x="33" y="3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99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4" name="Freeform 99"/>
              <p:cNvSpPr>
                <a:spLocks/>
              </p:cNvSpPr>
              <p:nvPr/>
            </p:nvSpPr>
            <p:spPr bwMode="auto">
              <a:xfrm>
                <a:off x="3087" y="2841"/>
                <a:ext cx="58" cy="184"/>
              </a:xfrm>
              <a:custGeom>
                <a:avLst/>
                <a:gdLst>
                  <a:gd name="T0" fmla="*/ 368438291 w 12"/>
                  <a:gd name="T1" fmla="*/ 0 h 38"/>
                  <a:gd name="T2" fmla="*/ 0 w 12"/>
                  <a:gd name="T3" fmla="*/ 35069001 h 38"/>
                  <a:gd name="T4" fmla="*/ 403000685 w 12"/>
                  <a:gd name="T5" fmla="*/ 1303640988 h 38"/>
                  <a:gd name="T6" fmla="*/ 368438291 w 12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8"/>
                  <a:gd name="T14" fmla="*/ 12 w 12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8">
                    <a:moveTo>
                      <a:pt x="11" y="0"/>
                    </a:moveTo>
                    <a:cubicBezTo>
                      <a:pt x="8" y="0"/>
                      <a:pt x="4" y="0"/>
                      <a:pt x="0" y="1"/>
                    </a:cubicBezTo>
                    <a:lnTo>
                      <a:pt x="12" y="3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5" name="Line 100"/>
              <p:cNvSpPr>
                <a:spLocks noChangeShapeType="1"/>
              </p:cNvSpPr>
              <p:nvPr/>
            </p:nvSpPr>
            <p:spPr bwMode="auto">
              <a:xfrm flipV="1">
                <a:off x="3145" y="2841"/>
                <a:ext cx="1" cy="184"/>
              </a:xfrm>
              <a:prstGeom prst="line">
                <a:avLst/>
              </a:prstGeom>
              <a:noFill/>
              <a:ln w="800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70" name="Line 102"/>
            <p:cNvSpPr>
              <a:spLocks noChangeShapeType="1"/>
            </p:cNvSpPr>
            <p:nvPr/>
          </p:nvSpPr>
          <p:spPr bwMode="auto">
            <a:xfrm flipH="1">
              <a:off x="4443413" y="4981575"/>
              <a:ext cx="296862" cy="2571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5171" name="Group 110"/>
            <p:cNvGrpSpPr>
              <a:grpSpLocks/>
            </p:cNvGrpSpPr>
            <p:nvPr/>
          </p:nvGrpSpPr>
          <p:grpSpPr bwMode="auto">
            <a:xfrm>
              <a:off x="3044825" y="4949825"/>
              <a:ext cx="582613" cy="582613"/>
              <a:chOff x="1748" y="2973"/>
              <a:chExt cx="367" cy="367"/>
            </a:xfrm>
          </p:grpSpPr>
          <p:sp>
            <p:nvSpPr>
              <p:cNvPr id="5188" name="Freeform 106"/>
              <p:cNvSpPr>
                <a:spLocks/>
              </p:cNvSpPr>
              <p:nvPr/>
            </p:nvSpPr>
            <p:spPr bwMode="auto">
              <a:xfrm>
                <a:off x="1748" y="2973"/>
                <a:ext cx="367" cy="367"/>
              </a:xfrm>
              <a:custGeom>
                <a:avLst/>
                <a:gdLst>
                  <a:gd name="T0" fmla="*/ 565343648 w 76"/>
                  <a:gd name="T1" fmla="*/ 199860242 h 76"/>
                  <a:gd name="T2" fmla="*/ 0 w 76"/>
                  <a:gd name="T3" fmla="*/ 1233547739 h 76"/>
                  <a:gd name="T4" fmla="*/ 1262268743 w 76"/>
                  <a:gd name="T5" fmla="*/ 2147483647 h 76"/>
                  <a:gd name="T6" fmla="*/ 2147483647 w 76"/>
                  <a:gd name="T7" fmla="*/ 1262268743 h 76"/>
                  <a:gd name="T8" fmla="*/ 1262268743 w 76"/>
                  <a:gd name="T9" fmla="*/ 0 h 76"/>
                  <a:gd name="T10" fmla="*/ 1262268743 w 76"/>
                  <a:gd name="T11" fmla="*/ 1262268743 h 76"/>
                  <a:gd name="T12" fmla="*/ 565343648 w 76"/>
                  <a:gd name="T13" fmla="*/ 199860242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6"/>
                  <a:gd name="T23" fmla="*/ 76 w 76"/>
                  <a:gd name="T24" fmla="*/ 76 h 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6">
                    <a:moveTo>
                      <a:pt x="17" y="6"/>
                    </a:moveTo>
                    <a:cubicBezTo>
                      <a:pt x="6" y="13"/>
                      <a:pt x="0" y="25"/>
                      <a:pt x="0" y="37"/>
                    </a:cubicBezTo>
                    <a:cubicBezTo>
                      <a:pt x="0" y="58"/>
                      <a:pt x="17" y="76"/>
                      <a:pt x="38" y="76"/>
                    </a:cubicBezTo>
                    <a:cubicBezTo>
                      <a:pt x="58" y="76"/>
                      <a:pt x="76" y="58"/>
                      <a:pt x="76" y="38"/>
                    </a:cubicBezTo>
                    <a:cubicBezTo>
                      <a:pt x="76" y="17"/>
                      <a:pt x="58" y="0"/>
                      <a:pt x="38" y="0"/>
                    </a:cubicBezTo>
                    <a:lnTo>
                      <a:pt x="38" y="38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FF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9" name="Freeform 107"/>
              <p:cNvSpPr>
                <a:spLocks/>
              </p:cNvSpPr>
              <p:nvPr/>
            </p:nvSpPr>
            <p:spPr bwMode="auto">
              <a:xfrm>
                <a:off x="1830" y="2982"/>
                <a:ext cx="102" cy="174"/>
              </a:xfrm>
              <a:custGeom>
                <a:avLst/>
                <a:gdLst>
                  <a:gd name="T0" fmla="*/ 212189697 w 21"/>
                  <a:gd name="T1" fmla="*/ 0 h 36"/>
                  <a:gd name="T2" fmla="*/ 0 w 21"/>
                  <a:gd name="T3" fmla="*/ 132552417 h 36"/>
                  <a:gd name="T4" fmla="*/ 744730468 w 21"/>
                  <a:gd name="T5" fmla="*/ 1210722126 h 36"/>
                  <a:gd name="T6" fmla="*/ 212189697 w 21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6"/>
                  <a:gd name="T14" fmla="*/ 21 w 21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6">
                    <a:moveTo>
                      <a:pt x="6" y="0"/>
                    </a:moveTo>
                    <a:cubicBezTo>
                      <a:pt x="4" y="1"/>
                      <a:pt x="2" y="2"/>
                      <a:pt x="0" y="4"/>
                    </a:cubicBezTo>
                    <a:lnTo>
                      <a:pt x="21" y="3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99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0" name="Freeform 108"/>
              <p:cNvSpPr>
                <a:spLocks/>
              </p:cNvSpPr>
              <p:nvPr/>
            </p:nvSpPr>
            <p:spPr bwMode="auto">
              <a:xfrm>
                <a:off x="1859" y="2973"/>
                <a:ext cx="73" cy="183"/>
              </a:xfrm>
              <a:custGeom>
                <a:avLst/>
                <a:gdLst>
                  <a:gd name="T0" fmla="*/ 506923042 w 15"/>
                  <a:gd name="T1" fmla="*/ 0 h 38"/>
                  <a:gd name="T2" fmla="*/ 0 w 15"/>
                  <a:gd name="T3" fmla="*/ 66799074 h 38"/>
                  <a:gd name="T4" fmla="*/ 543777647 w 15"/>
                  <a:gd name="T5" fmla="*/ 1227453463 h 38"/>
                  <a:gd name="T6" fmla="*/ 506923042 w 15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8"/>
                  <a:gd name="T14" fmla="*/ 15 w 15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8">
                    <a:moveTo>
                      <a:pt x="14" y="0"/>
                    </a:moveTo>
                    <a:cubicBezTo>
                      <a:pt x="10" y="0"/>
                      <a:pt x="5" y="0"/>
                      <a:pt x="0" y="2"/>
                    </a:cubicBezTo>
                    <a:lnTo>
                      <a:pt x="15" y="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800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1" name="Line 109"/>
              <p:cNvSpPr>
                <a:spLocks noChangeShapeType="1"/>
              </p:cNvSpPr>
              <p:nvPr/>
            </p:nvSpPr>
            <p:spPr bwMode="auto">
              <a:xfrm flipV="1">
                <a:off x="1932" y="2973"/>
                <a:ext cx="1" cy="183"/>
              </a:xfrm>
              <a:prstGeom prst="line">
                <a:avLst/>
              </a:prstGeom>
              <a:noFill/>
              <a:ln w="800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5172" name="Group 121"/>
            <p:cNvGrpSpPr>
              <a:grpSpLocks/>
            </p:cNvGrpSpPr>
            <p:nvPr/>
          </p:nvGrpSpPr>
          <p:grpSpPr bwMode="auto">
            <a:xfrm>
              <a:off x="1406525" y="4778387"/>
              <a:ext cx="922338" cy="1150941"/>
              <a:chOff x="886" y="2872"/>
              <a:chExt cx="581" cy="725"/>
            </a:xfrm>
          </p:grpSpPr>
          <p:sp>
            <p:nvSpPr>
              <p:cNvPr id="5180" name="Rectangle 112"/>
              <p:cNvSpPr>
                <a:spLocks noChangeArrowheads="1"/>
              </p:cNvSpPr>
              <p:nvPr/>
            </p:nvSpPr>
            <p:spPr bwMode="auto">
              <a:xfrm>
                <a:off x="886" y="2905"/>
                <a:ext cx="138" cy="117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181" name="Text Box 113"/>
              <p:cNvSpPr txBox="1">
                <a:spLocks noChangeArrowheads="1"/>
              </p:cNvSpPr>
              <p:nvPr/>
            </p:nvSpPr>
            <p:spPr bwMode="auto">
              <a:xfrm>
                <a:off x="1001" y="2872"/>
                <a:ext cx="46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Chinook</a:t>
                </a:r>
              </a:p>
            </p:txBody>
          </p:sp>
          <p:sp>
            <p:nvSpPr>
              <p:cNvPr id="5182" name="Rectangle 114"/>
              <p:cNvSpPr>
                <a:spLocks noChangeArrowheads="1"/>
              </p:cNvSpPr>
              <p:nvPr/>
            </p:nvSpPr>
            <p:spPr bwMode="auto">
              <a:xfrm>
                <a:off x="890" y="3095"/>
                <a:ext cx="138" cy="117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183" name="Text Box 115"/>
              <p:cNvSpPr txBox="1">
                <a:spLocks noChangeArrowheads="1"/>
              </p:cNvSpPr>
              <p:nvPr/>
            </p:nvSpPr>
            <p:spPr bwMode="auto">
              <a:xfrm>
                <a:off x="1011" y="3068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Chum</a:t>
                </a:r>
              </a:p>
            </p:txBody>
          </p:sp>
          <p:sp>
            <p:nvSpPr>
              <p:cNvPr id="5184" name="Rectangle 116"/>
              <p:cNvSpPr>
                <a:spLocks noChangeArrowheads="1"/>
              </p:cNvSpPr>
              <p:nvPr/>
            </p:nvSpPr>
            <p:spPr bwMode="auto">
              <a:xfrm>
                <a:off x="890" y="3269"/>
                <a:ext cx="138" cy="117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185" name="Rectangle 117"/>
              <p:cNvSpPr>
                <a:spLocks noChangeArrowheads="1"/>
              </p:cNvSpPr>
              <p:nvPr/>
            </p:nvSpPr>
            <p:spPr bwMode="auto">
              <a:xfrm>
                <a:off x="890" y="3455"/>
                <a:ext cx="138" cy="11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186" name="Text Box 118"/>
              <p:cNvSpPr txBox="1">
                <a:spLocks noChangeArrowheads="1"/>
              </p:cNvSpPr>
              <p:nvPr/>
            </p:nvSpPr>
            <p:spPr bwMode="auto">
              <a:xfrm>
                <a:off x="1015" y="3246"/>
                <a:ext cx="3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Coho</a:t>
                </a:r>
              </a:p>
            </p:txBody>
          </p:sp>
          <p:sp>
            <p:nvSpPr>
              <p:cNvPr id="5187" name="Text Box 119"/>
              <p:cNvSpPr txBox="1">
                <a:spLocks noChangeArrowheads="1"/>
              </p:cNvSpPr>
              <p:nvPr/>
            </p:nvSpPr>
            <p:spPr bwMode="auto">
              <a:xfrm>
                <a:off x="1019" y="3424"/>
                <a:ext cx="3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Pink</a:t>
                </a:r>
              </a:p>
            </p:txBody>
          </p:sp>
        </p:grpSp>
        <p:sp>
          <p:nvSpPr>
            <p:cNvPr id="5173" name="Text Box 120"/>
            <p:cNvSpPr txBox="1">
              <a:spLocks noChangeArrowheads="1"/>
            </p:cNvSpPr>
            <p:nvPr/>
          </p:nvSpPr>
          <p:spPr bwMode="auto">
            <a:xfrm>
              <a:off x="1400223" y="4502151"/>
              <a:ext cx="461999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Key</a:t>
              </a:r>
            </a:p>
          </p:txBody>
        </p:sp>
        <p:sp>
          <p:nvSpPr>
            <p:cNvPr id="5174" name="Text Box 122"/>
            <p:cNvSpPr txBox="1">
              <a:spLocks noChangeArrowheads="1"/>
            </p:cNvSpPr>
            <p:nvPr/>
          </p:nvSpPr>
          <p:spPr bwMode="auto">
            <a:xfrm>
              <a:off x="1632016" y="4064001"/>
              <a:ext cx="53820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n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= 36</a:t>
              </a:r>
            </a:p>
          </p:txBody>
        </p:sp>
        <p:sp>
          <p:nvSpPr>
            <p:cNvPr id="5175" name="Text Box 123"/>
            <p:cNvSpPr txBox="1">
              <a:spLocks noChangeArrowheads="1"/>
            </p:cNvSpPr>
            <p:nvPr/>
          </p:nvSpPr>
          <p:spPr bwMode="auto">
            <a:xfrm>
              <a:off x="3726094" y="2684463"/>
              <a:ext cx="53820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n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= 74</a:t>
              </a:r>
            </a:p>
          </p:txBody>
        </p:sp>
        <p:sp>
          <p:nvSpPr>
            <p:cNvPr id="5176" name="Text Box 124"/>
            <p:cNvSpPr txBox="1">
              <a:spLocks noChangeArrowheads="1"/>
            </p:cNvSpPr>
            <p:nvPr/>
          </p:nvSpPr>
          <p:spPr bwMode="auto">
            <a:xfrm>
              <a:off x="4235722" y="3371851"/>
              <a:ext cx="53820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n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= 58</a:t>
              </a:r>
            </a:p>
          </p:txBody>
        </p:sp>
        <p:sp>
          <p:nvSpPr>
            <p:cNvPr id="5177" name="Text Box 125"/>
            <p:cNvSpPr txBox="1">
              <a:spLocks noChangeArrowheads="1"/>
            </p:cNvSpPr>
            <p:nvPr/>
          </p:nvSpPr>
          <p:spPr bwMode="auto">
            <a:xfrm>
              <a:off x="4802505" y="3783013"/>
              <a:ext cx="60806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n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= 429</a:t>
              </a:r>
            </a:p>
          </p:txBody>
        </p:sp>
        <p:sp>
          <p:nvSpPr>
            <p:cNvPr id="5178" name="Text Box 126"/>
            <p:cNvSpPr txBox="1">
              <a:spLocks noChangeArrowheads="1"/>
            </p:cNvSpPr>
            <p:nvPr/>
          </p:nvSpPr>
          <p:spPr bwMode="auto">
            <a:xfrm>
              <a:off x="5159720" y="4875213"/>
              <a:ext cx="53820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n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= 45</a:t>
              </a:r>
            </a:p>
          </p:txBody>
        </p:sp>
        <p:sp>
          <p:nvSpPr>
            <p:cNvPr id="5179" name="Text Box 127"/>
            <p:cNvSpPr txBox="1">
              <a:spLocks noChangeArrowheads="1"/>
            </p:cNvSpPr>
            <p:nvPr/>
          </p:nvSpPr>
          <p:spPr bwMode="auto">
            <a:xfrm>
              <a:off x="2986261" y="5503863"/>
              <a:ext cx="60806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n</a:t>
              </a: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= 164</a:t>
              </a:r>
            </a:p>
          </p:txBody>
        </p:sp>
      </p:grpSp>
      <p:sp>
        <p:nvSpPr>
          <p:cNvPr id="5124" name="TextBox 93"/>
          <p:cNvSpPr txBox="1">
            <a:spLocks noChangeArrowheads="1"/>
          </p:cNvSpPr>
          <p:nvPr/>
        </p:nvSpPr>
        <p:spPr bwMode="auto">
          <a:xfrm>
            <a:off x="395288" y="304800"/>
            <a:ext cx="8353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ea typeface="ＭＳ Ｐゴシック" pitchFamily="34" charset="-128"/>
              </a:rPr>
              <a:t>Frequency distribution of salmonid species consumed by resident killer whale in different coastal regions (n = 806 kills).  </a:t>
            </a:r>
          </a:p>
        </p:txBody>
      </p:sp>
      <p:sp>
        <p:nvSpPr>
          <p:cNvPr id="5125" name="Rectangle 93"/>
          <p:cNvSpPr>
            <a:spLocks noChangeArrowheads="1"/>
          </p:cNvSpPr>
          <p:nvPr/>
        </p:nvSpPr>
        <p:spPr bwMode="auto">
          <a:xfrm>
            <a:off x="2627313" y="5589588"/>
            <a:ext cx="215900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E588-5D83-4F55-8715-F42983414939}" type="slidenum">
              <a:rPr lang="en-CA"/>
              <a:pPr>
                <a:defRPr/>
              </a:pPr>
              <a:t>30</a:t>
            </a:fld>
            <a:endParaRPr lang="en-CA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303"/>
            <a:ext cx="6408711" cy="649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dirty="0" smtClean="0"/>
              <a:t>PVA: selected fishing scenarios (2/12)</a:t>
            </a:r>
            <a:br>
              <a:rPr lang="en-CA" sz="3600" dirty="0" smtClean="0"/>
            </a:br>
            <a:r>
              <a:rPr lang="en-CA" sz="2000" dirty="0" smtClean="0"/>
              <a:t>(elasticities: low sensitivity of killer whale </a:t>
            </a:r>
            <a:r>
              <a:rPr lang="el-GR" sz="2000" dirty="0" smtClean="0"/>
              <a:t>λ</a:t>
            </a:r>
            <a:r>
              <a:rPr lang="en-CA" sz="2000" dirty="0" smtClean="0"/>
              <a:t> to changes in Chinook abundance)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CA" sz="2600" dirty="0" smtClean="0"/>
              <a:t>Recovery Objective for SRKW</a:t>
            </a:r>
          </a:p>
          <a:p>
            <a:pPr lvl="1" eaLnBrk="1" hangingPunct="1">
              <a:defRPr/>
            </a:pPr>
            <a:r>
              <a:rPr lang="en-CA" sz="2400" dirty="0" smtClean="0"/>
              <a:t>Maximize Chinook abundance </a:t>
            </a:r>
            <a:r>
              <a:rPr lang="en-CA" sz="1800" dirty="0" smtClean="0"/>
              <a:t>(i.e., minimize fishing mortality)</a:t>
            </a:r>
          </a:p>
          <a:p>
            <a:pPr lvl="1" eaLnBrk="1" hangingPunct="1">
              <a:defRPr/>
            </a:pPr>
            <a:r>
              <a:rPr lang="en-CA" sz="2400" dirty="0" smtClean="0"/>
              <a:t>Maximize vital rates</a:t>
            </a:r>
          </a:p>
          <a:p>
            <a:pPr lvl="1" eaLnBrk="1" hangingPunct="1">
              <a:defRPr/>
            </a:pPr>
            <a:r>
              <a:rPr lang="en-CA" sz="2400" dirty="0" smtClean="0"/>
              <a:t>Whatever occurs first</a:t>
            </a:r>
          </a:p>
          <a:p>
            <a:pPr lvl="1" eaLnBrk="1" hangingPunct="1">
              <a:defRPr/>
            </a:pPr>
            <a:endParaRPr lang="en-CA" sz="2400" dirty="0" smtClean="0"/>
          </a:p>
          <a:p>
            <a:pPr eaLnBrk="1" hangingPunct="1">
              <a:defRPr/>
            </a:pPr>
            <a:r>
              <a:rPr lang="en-CA" sz="2600" dirty="0" smtClean="0"/>
              <a:t>Response Objective for NRKW</a:t>
            </a:r>
          </a:p>
          <a:p>
            <a:pPr lvl="1" eaLnBrk="1" hangingPunct="1">
              <a:defRPr/>
            </a:pPr>
            <a:r>
              <a:rPr lang="en-CA" sz="2400" dirty="0" smtClean="0"/>
              <a:t>Halting population growth (</a:t>
            </a:r>
            <a:r>
              <a:rPr lang="el-GR" sz="2400" dirty="0" smtClean="0"/>
              <a:t>λ</a:t>
            </a:r>
            <a:r>
              <a:rPr lang="en-CA" sz="2400" dirty="0" smtClean="0"/>
              <a:t> = 1.000)</a:t>
            </a:r>
          </a:p>
          <a:p>
            <a:pPr lvl="1" eaLnBrk="1" hangingPunct="1">
              <a:defRPr/>
            </a:pPr>
            <a:r>
              <a:rPr lang="en-CA" sz="2400" dirty="0" smtClean="0"/>
              <a:t>Maximize fishing mortality</a:t>
            </a:r>
          </a:p>
          <a:p>
            <a:pPr lvl="1" eaLnBrk="1" hangingPunct="1">
              <a:defRPr/>
            </a:pPr>
            <a:r>
              <a:rPr lang="en-CA" sz="2400" dirty="0" smtClean="0"/>
              <a:t>Whatever occurs first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03CE8-793C-4B21-BD79-54C748F7B7C7}" type="slidenum">
              <a:rPr lang="en-CA"/>
              <a:pPr>
                <a:defRPr/>
              </a:pPr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42C6A-C0C0-45A2-8D7B-4DF5671432E9}" type="slidenum">
              <a:rPr lang="en-CA"/>
              <a:pPr>
                <a:defRPr/>
              </a:pPr>
              <a:t>32</a:t>
            </a:fld>
            <a:endParaRPr lang="en-CA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052513"/>
            <a:ext cx="6057900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313" y="260350"/>
            <a:ext cx="806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status quo conditions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10B8B-0A2F-4758-A93B-703F370866DF}" type="slidenum">
              <a:rPr lang="en-CA"/>
              <a:pPr>
                <a:defRPr/>
              </a:pPr>
              <a:t>33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68313" y="260350"/>
            <a:ext cx="806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status quo conditions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Quasi-extinction (</a:t>
            </a:r>
            <a:r>
              <a:rPr lang="en-CA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iid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81075"/>
            <a:ext cx="6648450" cy="541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B45-81B6-4754-9DE0-F03EFBFB3407}" type="slidenum">
              <a:rPr lang="en-CA"/>
              <a:pPr>
                <a:defRPr/>
              </a:pPr>
              <a:t>34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0" y="2603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status quo conditions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Stochasticity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12825"/>
            <a:ext cx="5543550" cy="540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E6C2F-286E-4D97-BE8B-58547802E937}" type="slidenum">
              <a:rPr lang="en-CA"/>
              <a:pPr>
                <a:defRPr/>
              </a:pPr>
              <a:t>35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0" y="2603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status quo conditions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risk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54063"/>
            <a:ext cx="4503738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89325"/>
            <a:ext cx="4592637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Box 3"/>
          <p:cNvSpPr txBox="1">
            <a:spLocks noChangeArrowheads="1"/>
          </p:cNvSpPr>
          <p:nvPr/>
        </p:nvSpPr>
        <p:spPr bwMode="auto">
          <a:xfrm>
            <a:off x="5608638" y="1746250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CA" sz="2800">
                <a:solidFill>
                  <a:srgbClr val="FFC000"/>
                </a:solidFill>
              </a:rPr>
              <a:t>RAMAS 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2232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272C-1A0C-40A8-B1B8-A0E20B1FDEE1}" type="slidenum">
              <a:rPr lang="en-CA"/>
              <a:pPr>
                <a:defRPr/>
              </a:pPr>
              <a:t>36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60350"/>
            <a:ext cx="885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Scenario 4 </a:t>
            </a:r>
            <a:r>
              <a:rPr lang="en-CA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(strongest response) 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size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73138"/>
            <a:ext cx="5761037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948488" y="1628775"/>
            <a:ext cx="576262" cy="2808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4787900" y="5732463"/>
            <a:ext cx="2592388" cy="2174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80288" y="5842000"/>
            <a:ext cx="57626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956550" y="5661025"/>
            <a:ext cx="100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/>
              <a:t>Weak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49393-B0E5-4EED-B689-2BAE6B15288C}" type="slidenum">
              <a:rPr lang="en-CA"/>
              <a:pPr>
                <a:defRPr/>
              </a:pPr>
              <a:t>37</a:t>
            </a:fld>
            <a:endParaRPr lang="en-CA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5616575" cy="549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313" y="260350"/>
            <a:ext cx="806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Scenario 4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Quasi-extinction (</a:t>
            </a:r>
            <a:r>
              <a:rPr lang="en-CA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iid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A7237-1FA8-480E-AE06-A8C2FA314321}" type="slidenum">
              <a:rPr lang="en-CA"/>
              <a:pPr>
                <a:defRPr/>
              </a:pPr>
              <a:t>38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0" y="2603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Scenario 4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 Stochasticity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052513"/>
            <a:ext cx="5508625" cy="546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6E300-5209-4A20-A7DD-B859CA8102CF}" type="slidenum">
              <a:rPr lang="en-CA"/>
              <a:pPr>
                <a:defRPr/>
              </a:pPr>
              <a:t>39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0" y="2603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SRKW under Scenario 4 – </a:t>
            </a:r>
            <a:r>
              <a:rPr lang="en-CA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risk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60851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94100"/>
            <a:ext cx="4818062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2232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2232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2FB9C-5D9E-4449-8567-E9F014C6F411}" type="slidenum">
              <a:rPr lang="en-CA"/>
              <a:pPr>
                <a:defRPr/>
              </a:pPr>
              <a:t>4</a:t>
            </a:fld>
            <a:endParaRPr lang="en-CA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87475" y="254000"/>
            <a:ext cx="5510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Salmonid species taken by month</a:t>
            </a:r>
            <a:endParaRPr lang="en-US" sz="120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6148" name="AutoShape 5"/>
          <p:cNvSpPr>
            <a:spLocks noChangeAspect="1" noChangeArrowheads="1" noTextEdit="1"/>
          </p:cNvSpPr>
          <p:nvPr/>
        </p:nvSpPr>
        <p:spPr bwMode="auto">
          <a:xfrm>
            <a:off x="-80963" y="1371600"/>
            <a:ext cx="8969376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447800" y="1778000"/>
            <a:ext cx="578643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1447800" y="4683125"/>
            <a:ext cx="5786438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7800" y="3948113"/>
            <a:ext cx="5786438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>
            <a:off x="1447800" y="3230563"/>
            <a:ext cx="5786438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1447800" y="2495550"/>
            <a:ext cx="5786438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1447800" y="1778000"/>
            <a:ext cx="5786438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1447800" y="1778000"/>
            <a:ext cx="5786438" cy="3622675"/>
          </a:xfrm>
          <a:prstGeom prst="rect">
            <a:avLst/>
          </a:prstGeom>
          <a:noFill/>
          <a:ln w="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1728788" y="1778000"/>
            <a:ext cx="388937" cy="36226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2695575" y="2730500"/>
            <a:ext cx="390525" cy="26701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3662363" y="2308225"/>
            <a:ext cx="390525" cy="309245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4629150" y="2184400"/>
            <a:ext cx="374650" cy="32162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5581650" y="4135438"/>
            <a:ext cx="388938" cy="1265237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6548438" y="4838700"/>
            <a:ext cx="390525" cy="5619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2695575" y="1778000"/>
            <a:ext cx="390525" cy="952500"/>
          </a:xfrm>
          <a:prstGeom prst="rect">
            <a:avLst/>
          </a:prstGeom>
          <a:solidFill>
            <a:srgbClr val="FF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3662363" y="1871663"/>
            <a:ext cx="390525" cy="436562"/>
          </a:xfrm>
          <a:prstGeom prst="rect">
            <a:avLst/>
          </a:prstGeom>
          <a:solidFill>
            <a:srgbClr val="FF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4" name="Rectangle 22"/>
          <p:cNvSpPr>
            <a:spLocks noChangeArrowheads="1"/>
          </p:cNvSpPr>
          <p:nvPr/>
        </p:nvSpPr>
        <p:spPr bwMode="auto">
          <a:xfrm>
            <a:off x="4629150" y="2120900"/>
            <a:ext cx="374650" cy="63500"/>
          </a:xfrm>
          <a:prstGeom prst="rect">
            <a:avLst/>
          </a:prstGeom>
          <a:solidFill>
            <a:srgbClr val="FF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5" name="Rectangle 23"/>
          <p:cNvSpPr>
            <a:spLocks noChangeArrowheads="1"/>
          </p:cNvSpPr>
          <p:nvPr/>
        </p:nvSpPr>
        <p:spPr bwMode="auto">
          <a:xfrm>
            <a:off x="5581650" y="2136775"/>
            <a:ext cx="388938" cy="1998663"/>
          </a:xfrm>
          <a:prstGeom prst="rect">
            <a:avLst/>
          </a:prstGeom>
          <a:solidFill>
            <a:srgbClr val="FF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6" name="Rectangle 24"/>
          <p:cNvSpPr>
            <a:spLocks noChangeArrowheads="1"/>
          </p:cNvSpPr>
          <p:nvPr/>
        </p:nvSpPr>
        <p:spPr bwMode="auto">
          <a:xfrm>
            <a:off x="6548438" y="2011363"/>
            <a:ext cx="390525" cy="2827337"/>
          </a:xfrm>
          <a:prstGeom prst="rect">
            <a:avLst/>
          </a:prstGeom>
          <a:solidFill>
            <a:srgbClr val="FF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7" name="Rectangle 25"/>
          <p:cNvSpPr>
            <a:spLocks noChangeArrowheads="1"/>
          </p:cNvSpPr>
          <p:nvPr/>
        </p:nvSpPr>
        <p:spPr bwMode="auto">
          <a:xfrm>
            <a:off x="3662363" y="1839913"/>
            <a:ext cx="390525" cy="31750"/>
          </a:xfrm>
          <a:prstGeom prst="rect">
            <a:avLst/>
          </a:prstGeom>
          <a:solidFill>
            <a:srgbClr val="99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4629150" y="2027238"/>
            <a:ext cx="374650" cy="93662"/>
          </a:xfrm>
          <a:prstGeom prst="rect">
            <a:avLst/>
          </a:prstGeom>
          <a:solidFill>
            <a:srgbClr val="99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69" name="Rectangle 27"/>
          <p:cNvSpPr>
            <a:spLocks noChangeArrowheads="1"/>
          </p:cNvSpPr>
          <p:nvPr/>
        </p:nvSpPr>
        <p:spPr bwMode="auto">
          <a:xfrm>
            <a:off x="5581650" y="1965325"/>
            <a:ext cx="388938" cy="171450"/>
          </a:xfrm>
          <a:prstGeom prst="rect">
            <a:avLst/>
          </a:prstGeom>
          <a:solidFill>
            <a:srgbClr val="99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70" name="Rectangle 28"/>
          <p:cNvSpPr>
            <a:spLocks noChangeArrowheads="1"/>
          </p:cNvSpPr>
          <p:nvPr/>
        </p:nvSpPr>
        <p:spPr bwMode="auto">
          <a:xfrm>
            <a:off x="6548438" y="1778000"/>
            <a:ext cx="390525" cy="233363"/>
          </a:xfrm>
          <a:prstGeom prst="rect">
            <a:avLst/>
          </a:prstGeom>
          <a:solidFill>
            <a:srgbClr val="99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71" name="Rectangle 29"/>
          <p:cNvSpPr>
            <a:spLocks noChangeArrowheads="1"/>
          </p:cNvSpPr>
          <p:nvPr/>
        </p:nvSpPr>
        <p:spPr bwMode="auto">
          <a:xfrm>
            <a:off x="4629150" y="1778000"/>
            <a:ext cx="374650" cy="249238"/>
          </a:xfrm>
          <a:prstGeom prst="rect">
            <a:avLst/>
          </a:prstGeom>
          <a:solidFill>
            <a:srgbClr val="FF99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72" name="Rectangle 30"/>
          <p:cNvSpPr>
            <a:spLocks noChangeArrowheads="1"/>
          </p:cNvSpPr>
          <p:nvPr/>
        </p:nvSpPr>
        <p:spPr bwMode="auto">
          <a:xfrm>
            <a:off x="5581650" y="1778000"/>
            <a:ext cx="388938" cy="187325"/>
          </a:xfrm>
          <a:prstGeom prst="rect">
            <a:avLst/>
          </a:prstGeom>
          <a:solidFill>
            <a:srgbClr val="FF99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73" name="Rectangle 31"/>
          <p:cNvSpPr>
            <a:spLocks noChangeArrowheads="1"/>
          </p:cNvSpPr>
          <p:nvPr/>
        </p:nvSpPr>
        <p:spPr bwMode="auto">
          <a:xfrm>
            <a:off x="3654425" y="1770063"/>
            <a:ext cx="390525" cy="6191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74" name="Rectangle 32"/>
          <p:cNvSpPr>
            <a:spLocks noChangeArrowheads="1"/>
          </p:cNvSpPr>
          <p:nvPr/>
        </p:nvSpPr>
        <p:spPr bwMode="auto">
          <a:xfrm>
            <a:off x="3662363" y="1778000"/>
            <a:ext cx="390525" cy="6191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75" name="Line 33"/>
          <p:cNvSpPr>
            <a:spLocks noChangeShapeType="1"/>
          </p:cNvSpPr>
          <p:nvPr/>
        </p:nvSpPr>
        <p:spPr bwMode="auto">
          <a:xfrm>
            <a:off x="1447800" y="1778000"/>
            <a:ext cx="1588" cy="36226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76" name="Line 34"/>
          <p:cNvSpPr>
            <a:spLocks noChangeShapeType="1"/>
          </p:cNvSpPr>
          <p:nvPr/>
        </p:nvSpPr>
        <p:spPr bwMode="auto">
          <a:xfrm>
            <a:off x="1385888" y="5400675"/>
            <a:ext cx="6191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77" name="Line 35"/>
          <p:cNvSpPr>
            <a:spLocks noChangeShapeType="1"/>
          </p:cNvSpPr>
          <p:nvPr/>
        </p:nvSpPr>
        <p:spPr bwMode="auto">
          <a:xfrm>
            <a:off x="1385888" y="4683125"/>
            <a:ext cx="6191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78" name="Line 36"/>
          <p:cNvSpPr>
            <a:spLocks noChangeShapeType="1"/>
          </p:cNvSpPr>
          <p:nvPr/>
        </p:nvSpPr>
        <p:spPr bwMode="auto">
          <a:xfrm>
            <a:off x="1385888" y="3948113"/>
            <a:ext cx="61912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79" name="Line 37"/>
          <p:cNvSpPr>
            <a:spLocks noChangeShapeType="1"/>
          </p:cNvSpPr>
          <p:nvPr/>
        </p:nvSpPr>
        <p:spPr bwMode="auto">
          <a:xfrm>
            <a:off x="1385888" y="3230563"/>
            <a:ext cx="61912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0" name="Line 38"/>
          <p:cNvSpPr>
            <a:spLocks noChangeShapeType="1"/>
          </p:cNvSpPr>
          <p:nvPr/>
        </p:nvSpPr>
        <p:spPr bwMode="auto">
          <a:xfrm>
            <a:off x="1385888" y="2495550"/>
            <a:ext cx="6191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1" name="Line 39"/>
          <p:cNvSpPr>
            <a:spLocks noChangeShapeType="1"/>
          </p:cNvSpPr>
          <p:nvPr/>
        </p:nvSpPr>
        <p:spPr bwMode="auto">
          <a:xfrm>
            <a:off x="1385888" y="1778000"/>
            <a:ext cx="61912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2" name="Line 40"/>
          <p:cNvSpPr>
            <a:spLocks noChangeShapeType="1"/>
          </p:cNvSpPr>
          <p:nvPr/>
        </p:nvSpPr>
        <p:spPr bwMode="auto">
          <a:xfrm>
            <a:off x="1447800" y="5400675"/>
            <a:ext cx="5786438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3" name="Line 41"/>
          <p:cNvSpPr>
            <a:spLocks noChangeShapeType="1"/>
          </p:cNvSpPr>
          <p:nvPr/>
        </p:nvSpPr>
        <p:spPr bwMode="auto">
          <a:xfrm flipV="1">
            <a:off x="1447800" y="5400675"/>
            <a:ext cx="1588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4" name="Line 42"/>
          <p:cNvSpPr>
            <a:spLocks noChangeShapeType="1"/>
          </p:cNvSpPr>
          <p:nvPr/>
        </p:nvSpPr>
        <p:spPr bwMode="auto">
          <a:xfrm flipV="1">
            <a:off x="2414588" y="5400675"/>
            <a:ext cx="1587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5" name="Line 43"/>
          <p:cNvSpPr>
            <a:spLocks noChangeShapeType="1"/>
          </p:cNvSpPr>
          <p:nvPr/>
        </p:nvSpPr>
        <p:spPr bwMode="auto">
          <a:xfrm flipV="1">
            <a:off x="3381375" y="5400675"/>
            <a:ext cx="1588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6" name="Line 44"/>
          <p:cNvSpPr>
            <a:spLocks noChangeShapeType="1"/>
          </p:cNvSpPr>
          <p:nvPr/>
        </p:nvSpPr>
        <p:spPr bwMode="auto">
          <a:xfrm flipV="1">
            <a:off x="4349750" y="5400675"/>
            <a:ext cx="1588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7" name="Line 45"/>
          <p:cNvSpPr>
            <a:spLocks noChangeShapeType="1"/>
          </p:cNvSpPr>
          <p:nvPr/>
        </p:nvSpPr>
        <p:spPr bwMode="auto">
          <a:xfrm flipV="1">
            <a:off x="5300663" y="5400675"/>
            <a:ext cx="1587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8" name="Line 46"/>
          <p:cNvSpPr>
            <a:spLocks noChangeShapeType="1"/>
          </p:cNvSpPr>
          <p:nvPr/>
        </p:nvSpPr>
        <p:spPr bwMode="auto">
          <a:xfrm flipV="1">
            <a:off x="6267450" y="5400675"/>
            <a:ext cx="1588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89" name="Line 47"/>
          <p:cNvSpPr>
            <a:spLocks noChangeShapeType="1"/>
          </p:cNvSpPr>
          <p:nvPr/>
        </p:nvSpPr>
        <p:spPr bwMode="auto">
          <a:xfrm flipV="1">
            <a:off x="7234238" y="5400675"/>
            <a:ext cx="1587" cy="63500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7104" name="Rectangle 48"/>
          <p:cNvSpPr>
            <a:spLocks noChangeArrowheads="1"/>
          </p:cNvSpPr>
          <p:nvPr/>
        </p:nvSpPr>
        <p:spPr bwMode="auto">
          <a:xfrm>
            <a:off x="995363" y="5276850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0%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05" name="Rectangle 49"/>
          <p:cNvSpPr>
            <a:spLocks noChangeArrowheads="1"/>
          </p:cNvSpPr>
          <p:nvPr/>
        </p:nvSpPr>
        <p:spPr bwMode="auto">
          <a:xfrm>
            <a:off x="885825" y="455771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20%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06" name="Rectangle 50"/>
          <p:cNvSpPr>
            <a:spLocks noChangeArrowheads="1"/>
          </p:cNvSpPr>
          <p:nvPr/>
        </p:nvSpPr>
        <p:spPr bwMode="auto">
          <a:xfrm>
            <a:off x="885825" y="38242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40%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07" name="Rectangle 51"/>
          <p:cNvSpPr>
            <a:spLocks noChangeArrowheads="1"/>
          </p:cNvSpPr>
          <p:nvPr/>
        </p:nvSpPr>
        <p:spPr bwMode="auto">
          <a:xfrm>
            <a:off x="885825" y="310515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60%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08" name="Rectangle 52"/>
          <p:cNvSpPr>
            <a:spLocks noChangeArrowheads="1"/>
          </p:cNvSpPr>
          <p:nvPr/>
        </p:nvSpPr>
        <p:spPr bwMode="auto">
          <a:xfrm>
            <a:off x="885825" y="23717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80%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09" name="Rectangle 53"/>
          <p:cNvSpPr>
            <a:spLocks noChangeArrowheads="1"/>
          </p:cNvSpPr>
          <p:nvPr/>
        </p:nvSpPr>
        <p:spPr bwMode="auto">
          <a:xfrm>
            <a:off x="776288" y="1652588"/>
            <a:ext cx="524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100%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0" name="Rectangle 54"/>
          <p:cNvSpPr>
            <a:spLocks noChangeArrowheads="1"/>
          </p:cNvSpPr>
          <p:nvPr/>
        </p:nvSpPr>
        <p:spPr bwMode="auto">
          <a:xfrm>
            <a:off x="1744663" y="5573713"/>
            <a:ext cx="384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May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1" name="Rectangle 55"/>
          <p:cNvSpPr>
            <a:spLocks noChangeArrowheads="1"/>
          </p:cNvSpPr>
          <p:nvPr/>
        </p:nvSpPr>
        <p:spPr bwMode="auto">
          <a:xfrm>
            <a:off x="2741613" y="5573713"/>
            <a:ext cx="327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Jun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2" name="Rectangle 56"/>
          <p:cNvSpPr>
            <a:spLocks noChangeArrowheads="1"/>
          </p:cNvSpPr>
          <p:nvPr/>
        </p:nvSpPr>
        <p:spPr bwMode="auto">
          <a:xfrm>
            <a:off x="3740150" y="5573713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Jul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3" name="Rectangle 57"/>
          <p:cNvSpPr>
            <a:spLocks noChangeArrowheads="1"/>
          </p:cNvSpPr>
          <p:nvPr/>
        </p:nvSpPr>
        <p:spPr bwMode="auto">
          <a:xfrm>
            <a:off x="4645025" y="557371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Aug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4" name="Rectangle 58"/>
          <p:cNvSpPr>
            <a:spLocks noChangeArrowheads="1"/>
          </p:cNvSpPr>
          <p:nvPr/>
        </p:nvSpPr>
        <p:spPr bwMode="auto">
          <a:xfrm>
            <a:off x="5611813" y="5573713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Sep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5" name="Rectangle 59"/>
          <p:cNvSpPr>
            <a:spLocks noChangeArrowheads="1"/>
          </p:cNvSpPr>
          <p:nvPr/>
        </p:nvSpPr>
        <p:spPr bwMode="auto">
          <a:xfrm>
            <a:off x="6596063" y="5573713"/>
            <a:ext cx="31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Oct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6" name="Rectangle 60"/>
          <p:cNvSpPr>
            <a:spLocks noChangeArrowheads="1"/>
          </p:cNvSpPr>
          <p:nvPr/>
        </p:nvSpPr>
        <p:spPr bwMode="auto">
          <a:xfrm>
            <a:off x="4052888" y="5932488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Month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57117" name="Rectangle 61"/>
          <p:cNvSpPr>
            <a:spLocks noChangeArrowheads="1"/>
          </p:cNvSpPr>
          <p:nvPr/>
        </p:nvSpPr>
        <p:spPr bwMode="auto">
          <a:xfrm rot="16200000">
            <a:off x="-180975" y="3462338"/>
            <a:ext cx="1038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Percentage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204" name="Rectangle 62"/>
          <p:cNvSpPr>
            <a:spLocks noChangeArrowheads="1"/>
          </p:cNvSpPr>
          <p:nvPr/>
        </p:nvSpPr>
        <p:spPr bwMode="auto">
          <a:xfrm>
            <a:off x="7491413" y="2784475"/>
            <a:ext cx="141287" cy="141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05" name="Rectangle 63"/>
          <p:cNvSpPr>
            <a:spLocks noChangeArrowheads="1"/>
          </p:cNvSpPr>
          <p:nvPr/>
        </p:nvSpPr>
        <p:spPr bwMode="auto">
          <a:xfrm>
            <a:off x="7499350" y="2792413"/>
            <a:ext cx="141288" cy="1412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7120" name="Rectangle 64"/>
          <p:cNvSpPr>
            <a:spLocks noChangeArrowheads="1"/>
          </p:cNvSpPr>
          <p:nvPr/>
        </p:nvSpPr>
        <p:spPr bwMode="auto">
          <a:xfrm>
            <a:off x="7718425" y="2714625"/>
            <a:ext cx="97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Sockeye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207" name="Rectangle 65"/>
          <p:cNvSpPr>
            <a:spLocks noChangeArrowheads="1"/>
          </p:cNvSpPr>
          <p:nvPr/>
        </p:nvSpPr>
        <p:spPr bwMode="auto">
          <a:xfrm>
            <a:off x="7499350" y="3167063"/>
            <a:ext cx="141288" cy="141287"/>
          </a:xfrm>
          <a:prstGeom prst="rect">
            <a:avLst/>
          </a:prstGeom>
          <a:solidFill>
            <a:srgbClr val="FF99CC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7122" name="Rectangle 66"/>
          <p:cNvSpPr>
            <a:spLocks noChangeArrowheads="1"/>
          </p:cNvSpPr>
          <p:nvPr/>
        </p:nvSpPr>
        <p:spPr bwMode="auto">
          <a:xfrm>
            <a:off x="7718425" y="3089275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Pink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209" name="Rectangle 67"/>
          <p:cNvSpPr>
            <a:spLocks noChangeArrowheads="1"/>
          </p:cNvSpPr>
          <p:nvPr/>
        </p:nvSpPr>
        <p:spPr bwMode="auto">
          <a:xfrm>
            <a:off x="7499350" y="3543300"/>
            <a:ext cx="141288" cy="139700"/>
          </a:xfrm>
          <a:prstGeom prst="rect">
            <a:avLst/>
          </a:prstGeom>
          <a:solidFill>
            <a:srgbClr val="99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7124" name="Rectangle 68"/>
          <p:cNvSpPr>
            <a:spLocks noChangeArrowheads="1"/>
          </p:cNvSpPr>
          <p:nvPr/>
        </p:nvSpPr>
        <p:spPr bwMode="auto">
          <a:xfrm>
            <a:off x="7718425" y="3463925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Coho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211" name="Rectangle 69"/>
          <p:cNvSpPr>
            <a:spLocks noChangeArrowheads="1"/>
          </p:cNvSpPr>
          <p:nvPr/>
        </p:nvSpPr>
        <p:spPr bwMode="auto">
          <a:xfrm>
            <a:off x="7499350" y="3917950"/>
            <a:ext cx="141288" cy="139700"/>
          </a:xfrm>
          <a:prstGeom prst="rect">
            <a:avLst/>
          </a:prstGeom>
          <a:solidFill>
            <a:srgbClr val="FF99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7126" name="Rectangle 70"/>
          <p:cNvSpPr>
            <a:spLocks noChangeArrowheads="1"/>
          </p:cNvSpPr>
          <p:nvPr/>
        </p:nvSpPr>
        <p:spPr bwMode="auto">
          <a:xfrm>
            <a:off x="7718425" y="3838575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Chum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6213" name="Rectangle 71"/>
          <p:cNvSpPr>
            <a:spLocks noChangeArrowheads="1"/>
          </p:cNvSpPr>
          <p:nvPr/>
        </p:nvSpPr>
        <p:spPr bwMode="auto">
          <a:xfrm>
            <a:off x="7499350" y="4292600"/>
            <a:ext cx="141288" cy="13970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57128" name="Rectangle 72"/>
          <p:cNvSpPr>
            <a:spLocks noChangeArrowheads="1"/>
          </p:cNvSpPr>
          <p:nvPr/>
        </p:nvSpPr>
        <p:spPr bwMode="auto">
          <a:xfrm>
            <a:off x="7718425" y="4214813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Chinook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2691-419A-47B5-A615-C20A990381A4}" type="slidenum">
              <a:rPr lang="en-CA"/>
              <a:pPr>
                <a:defRPr/>
              </a:pPr>
              <a:t>40</a:t>
            </a:fld>
            <a:endParaRPr lang="en-CA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473200"/>
            <a:ext cx="56102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268413"/>
            <a:ext cx="6451600" cy="482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260350"/>
            <a:ext cx="8496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PVA Summary for Selected Fishing Scenarios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7813" y="1989138"/>
            <a:ext cx="5903912" cy="287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536700" y="2781300"/>
            <a:ext cx="5905500" cy="287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ight Brace 4"/>
          <p:cNvSpPr/>
          <p:nvPr/>
        </p:nvSpPr>
        <p:spPr>
          <a:xfrm>
            <a:off x="7486650" y="2349500"/>
            <a:ext cx="215900" cy="35877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Right Brace 9"/>
          <p:cNvSpPr/>
          <p:nvPr/>
        </p:nvSpPr>
        <p:spPr>
          <a:xfrm>
            <a:off x="7483475" y="4292600"/>
            <a:ext cx="215900" cy="360363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018" name="TextBox 5"/>
          <p:cNvSpPr txBox="1">
            <a:spLocks noChangeArrowheads="1"/>
          </p:cNvSpPr>
          <p:nvPr/>
        </p:nvSpPr>
        <p:spPr bwMode="auto">
          <a:xfrm>
            <a:off x="7672779" y="2319337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 dirty="0"/>
              <a:t> </a:t>
            </a:r>
            <a:r>
              <a:rPr lang="en-CA" sz="1200" dirty="0" smtClean="0"/>
              <a:t>Strong </a:t>
            </a:r>
            <a:r>
              <a:rPr lang="en-CA" sz="1200" dirty="0"/>
              <a:t>hypothesis</a:t>
            </a:r>
          </a:p>
          <a:p>
            <a:pPr eaLnBrk="1" hangingPunct="1"/>
            <a:r>
              <a:rPr lang="en-CA" sz="1200" dirty="0"/>
              <a:t>      (causation)</a:t>
            </a:r>
          </a:p>
        </p:txBody>
      </p:sp>
      <p:sp>
        <p:nvSpPr>
          <p:cNvPr id="43019" name="TextBox 13"/>
          <p:cNvSpPr txBox="1">
            <a:spLocks noChangeArrowheads="1"/>
          </p:cNvSpPr>
          <p:nvPr/>
        </p:nvSpPr>
        <p:spPr bwMode="auto">
          <a:xfrm>
            <a:off x="7699375" y="4241799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 dirty="0"/>
              <a:t> Strong hypothesis</a:t>
            </a:r>
          </a:p>
          <a:p>
            <a:pPr eaLnBrk="1" hangingPunct="1"/>
            <a:r>
              <a:rPr lang="en-CA" sz="1200" dirty="0"/>
              <a:t>      (causation)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813" y="2276475"/>
            <a:ext cx="5894387" cy="461963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eft Brace 6"/>
          <p:cNvSpPr/>
          <p:nvPr/>
        </p:nvSpPr>
        <p:spPr>
          <a:xfrm>
            <a:off x="1361977" y="2276475"/>
            <a:ext cx="154856" cy="46196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237" y="2245846"/>
            <a:ext cx="121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 closures</a:t>
            </a:r>
            <a:endParaRPr lang="en-CA" sz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486650" y="2781300"/>
            <a:ext cx="215900" cy="71970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Right Brace 15"/>
          <p:cNvSpPr/>
          <p:nvPr/>
        </p:nvSpPr>
        <p:spPr>
          <a:xfrm>
            <a:off x="7483475" y="4725144"/>
            <a:ext cx="215900" cy="71970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Right Brace 16"/>
          <p:cNvSpPr/>
          <p:nvPr/>
        </p:nvSpPr>
        <p:spPr>
          <a:xfrm>
            <a:off x="7500103" y="1989138"/>
            <a:ext cx="215900" cy="283409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Right Brace 17"/>
          <p:cNvSpPr/>
          <p:nvPr/>
        </p:nvSpPr>
        <p:spPr>
          <a:xfrm>
            <a:off x="7494937" y="4006433"/>
            <a:ext cx="215900" cy="286167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7721734" y="2968624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 dirty="0"/>
              <a:t> </a:t>
            </a:r>
            <a:r>
              <a:rPr lang="en-CA" sz="1200" dirty="0" smtClean="0"/>
              <a:t>Weak </a:t>
            </a:r>
            <a:r>
              <a:rPr lang="en-CA" sz="1200" dirty="0"/>
              <a:t>hypothesis</a:t>
            </a:r>
          </a:p>
          <a:p>
            <a:pPr eaLnBrk="1" hangingPunct="1"/>
            <a:r>
              <a:rPr lang="en-CA" sz="1200" dirty="0"/>
              <a:t>   </a:t>
            </a:r>
            <a:r>
              <a:rPr lang="en-CA" sz="1200" dirty="0" smtClean="0"/>
              <a:t>(assumptions)</a:t>
            </a:r>
            <a:endParaRPr lang="en-CA" sz="1200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721734" y="4854016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 dirty="0"/>
              <a:t> </a:t>
            </a:r>
            <a:r>
              <a:rPr lang="en-CA" sz="1200" dirty="0" smtClean="0"/>
              <a:t>Weak </a:t>
            </a:r>
            <a:r>
              <a:rPr lang="en-CA" sz="1200" dirty="0"/>
              <a:t>hypothesis</a:t>
            </a:r>
          </a:p>
          <a:p>
            <a:pPr eaLnBrk="1" hangingPunct="1"/>
            <a:r>
              <a:rPr lang="en-CA" sz="1200" dirty="0"/>
              <a:t>   </a:t>
            </a:r>
            <a:r>
              <a:rPr lang="en-CA" sz="1200" dirty="0" smtClean="0"/>
              <a:t>(assumptions)</a:t>
            </a:r>
            <a:endParaRPr lang="en-CA" sz="1200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721734" y="1968847"/>
            <a:ext cx="1389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 dirty="0"/>
              <a:t> </a:t>
            </a:r>
            <a:r>
              <a:rPr lang="en-CA" sz="1200" dirty="0" smtClean="0"/>
              <a:t>Status quo</a:t>
            </a:r>
            <a:endParaRPr lang="en-CA" sz="1200" dirty="0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7702550" y="4006433"/>
            <a:ext cx="1389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CA" sz="1200" dirty="0"/>
              <a:t> </a:t>
            </a:r>
            <a:r>
              <a:rPr lang="en-CA" sz="1200" dirty="0" smtClean="0"/>
              <a:t>Status quo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9BECE-B7D9-46E8-9A00-2B8A0DE9CFBC}" type="slidenum">
              <a:rPr lang="en-CA"/>
              <a:pPr>
                <a:defRPr/>
              </a:pPr>
              <a:t>41</a:t>
            </a:fld>
            <a:endParaRPr lang="en-CA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9550" y="1012825"/>
            <a:ext cx="8713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 Q1: What are the demographic factors limiting population growth in SRKW and explaining the differences between both populations?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6238" y="260350"/>
            <a:ext cx="3095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1916113"/>
            <a:ext cx="8353425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production and survival of calves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vital-rate variance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Stronger influence of demographic stochasticity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evidence differences are due to differential access to Chinook resources, declines in Chinook abundance, or increasing fishing mortality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03725"/>
            <a:ext cx="4271962" cy="230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025"/>
            <a:ext cx="4565650" cy="232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D45A4-2117-4C4B-964E-93E65929CAA0}" type="slidenum">
              <a:rPr lang="en-CA"/>
              <a:pPr>
                <a:defRPr/>
              </a:pPr>
              <a:t>42</a:t>
            </a:fld>
            <a:endParaRPr lang="en-CA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2888" y="908050"/>
            <a:ext cx="87137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Q2: What is the influence of Chinook salmon on the population dynamics of both SRKW and NRKW?</a:t>
            </a:r>
          </a:p>
          <a:p>
            <a:pPr>
              <a:spcBef>
                <a:spcPct val="50000"/>
              </a:spcBef>
              <a:defRPr/>
            </a:pPr>
            <a:endParaRPr lang="en-US" sz="2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238" y="188913"/>
            <a:ext cx="3095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050" y="1765300"/>
            <a:ext cx="444296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interactions between killer whale vital rates </a:t>
            </a: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Chinook </a:t>
            </a: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abundance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CA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were weak on statistical &amp; demographic grounds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CA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maybe limiting SRKW population growth </a:t>
            </a: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masking </a:t>
            </a: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</a:t>
            </a: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stronger </a:t>
            </a: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interactions lent support for </a:t>
            </a:r>
            <a:r>
              <a:rPr lang="en-C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causation </a:t>
            </a:r>
            <a:r>
              <a:rPr lang="en-C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CA" sz="1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Fraser </a:t>
            </a:r>
            <a:r>
              <a:rPr lang="en-CA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&amp; Puget </a:t>
            </a:r>
            <a:r>
              <a:rPr lang="en-CA" sz="1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Sound)</a:t>
            </a:r>
            <a:endParaRPr lang="en-CA" sz="1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062" name="Group 91"/>
          <p:cNvGrpSpPr>
            <a:grpSpLocks/>
          </p:cNvGrpSpPr>
          <p:nvPr/>
        </p:nvGrpSpPr>
        <p:grpSpPr bwMode="auto">
          <a:xfrm>
            <a:off x="5139931" y="2185988"/>
            <a:ext cx="3787775" cy="3078162"/>
            <a:chOff x="793750" y="1427163"/>
            <a:chExt cx="5266154" cy="4994275"/>
          </a:xfrm>
        </p:grpSpPr>
        <p:pic>
          <p:nvPicPr>
            <p:cNvPr id="45066" name="Picture 12" descr="Puget Sond to Glacier Bay lighter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1" t="30052" r="15439" b="35219"/>
            <a:stretch>
              <a:fillRect/>
            </a:stretch>
          </p:blipFill>
          <p:spPr bwMode="auto">
            <a:xfrm>
              <a:off x="1200150" y="1757363"/>
              <a:ext cx="4495800" cy="44180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7" name="Text Box 13"/>
            <p:cNvSpPr txBox="1">
              <a:spLocks noChangeArrowheads="1"/>
            </p:cNvSpPr>
            <p:nvPr/>
          </p:nvSpPr>
          <p:spPr bwMode="auto">
            <a:xfrm>
              <a:off x="4508794" y="3059113"/>
              <a:ext cx="946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900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British Columbia</a:t>
              </a:r>
              <a:endParaRPr lang="en-US" sz="9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5068" name="Text Box 14"/>
            <p:cNvSpPr txBox="1">
              <a:spLocks noChangeArrowheads="1"/>
            </p:cNvSpPr>
            <p:nvPr/>
          </p:nvSpPr>
          <p:spPr bwMode="auto">
            <a:xfrm>
              <a:off x="4856484" y="5426076"/>
              <a:ext cx="747771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900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Washington</a:t>
              </a:r>
              <a:endParaRPr lang="en-US" sz="9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5069" name="Line 15"/>
            <p:cNvSpPr>
              <a:spLocks noChangeShapeType="1"/>
            </p:cNvSpPr>
            <p:nvPr/>
          </p:nvSpPr>
          <p:spPr bwMode="auto">
            <a:xfrm>
              <a:off x="1084263" y="4938713"/>
              <a:ext cx="106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Line 16"/>
            <p:cNvSpPr>
              <a:spLocks noChangeShapeType="1"/>
            </p:cNvSpPr>
            <p:nvPr/>
          </p:nvSpPr>
          <p:spPr bwMode="auto">
            <a:xfrm>
              <a:off x="5702300" y="4938713"/>
              <a:ext cx="106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1" name="Line 17"/>
            <p:cNvSpPr>
              <a:spLocks noChangeShapeType="1"/>
            </p:cNvSpPr>
            <p:nvPr/>
          </p:nvSpPr>
          <p:spPr bwMode="auto">
            <a:xfrm>
              <a:off x="1084263" y="2863850"/>
              <a:ext cx="106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Line 18"/>
            <p:cNvSpPr>
              <a:spLocks noChangeShapeType="1"/>
            </p:cNvSpPr>
            <p:nvPr/>
          </p:nvSpPr>
          <p:spPr bwMode="auto">
            <a:xfrm>
              <a:off x="5702300" y="2863850"/>
              <a:ext cx="106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3" name="Line 19"/>
            <p:cNvSpPr>
              <a:spLocks noChangeShapeType="1"/>
            </p:cNvSpPr>
            <p:nvPr/>
          </p:nvSpPr>
          <p:spPr bwMode="auto">
            <a:xfrm>
              <a:off x="2909888" y="6180138"/>
              <a:ext cx="0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4" name="Line 20"/>
            <p:cNvSpPr>
              <a:spLocks noChangeShapeType="1"/>
            </p:cNvSpPr>
            <p:nvPr/>
          </p:nvSpPr>
          <p:spPr bwMode="auto">
            <a:xfrm>
              <a:off x="2909888" y="1630363"/>
              <a:ext cx="0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75" name="Text Box 21"/>
            <p:cNvSpPr txBox="1">
              <a:spLocks noChangeArrowheads="1"/>
            </p:cNvSpPr>
            <p:nvPr/>
          </p:nvSpPr>
          <p:spPr bwMode="auto">
            <a:xfrm>
              <a:off x="828675" y="4843463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45076" name="Text Box 22"/>
            <p:cNvSpPr txBox="1">
              <a:spLocks noChangeArrowheads="1"/>
            </p:cNvSpPr>
            <p:nvPr/>
          </p:nvSpPr>
          <p:spPr bwMode="auto">
            <a:xfrm>
              <a:off x="5719763" y="4797425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45077" name="Text Box 23"/>
            <p:cNvSpPr txBox="1">
              <a:spLocks noChangeArrowheads="1"/>
            </p:cNvSpPr>
            <p:nvPr/>
          </p:nvSpPr>
          <p:spPr bwMode="auto">
            <a:xfrm>
              <a:off x="793750" y="2762250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55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45078" name="Text Box 24"/>
            <p:cNvSpPr txBox="1">
              <a:spLocks noChangeArrowheads="1"/>
            </p:cNvSpPr>
            <p:nvPr/>
          </p:nvSpPr>
          <p:spPr bwMode="auto">
            <a:xfrm>
              <a:off x="5721350" y="2716213"/>
              <a:ext cx="3385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55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°N</a:t>
              </a:r>
            </a:p>
          </p:txBody>
        </p:sp>
        <p:sp>
          <p:nvSpPr>
            <p:cNvPr id="45079" name="Text Box 25"/>
            <p:cNvSpPr txBox="1">
              <a:spLocks noChangeArrowheads="1"/>
            </p:cNvSpPr>
            <p:nvPr/>
          </p:nvSpPr>
          <p:spPr bwMode="auto">
            <a:xfrm>
              <a:off x="2608406" y="1427163"/>
              <a:ext cx="39690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130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°W</a:t>
              </a:r>
            </a:p>
          </p:txBody>
        </p:sp>
        <p:sp>
          <p:nvSpPr>
            <p:cNvPr id="45080" name="Text Box 26"/>
            <p:cNvSpPr txBox="1">
              <a:spLocks noChangeArrowheads="1"/>
            </p:cNvSpPr>
            <p:nvPr/>
          </p:nvSpPr>
          <p:spPr bwMode="auto">
            <a:xfrm>
              <a:off x="2622695" y="6237288"/>
              <a:ext cx="39690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130</a:t>
              </a:r>
              <a:r>
                <a:rPr lang="en-US" sz="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charset="0"/>
                </a:rPr>
                <a:t>°W</a:t>
              </a:r>
            </a:p>
          </p:txBody>
        </p:sp>
        <p:sp>
          <p:nvSpPr>
            <p:cNvPr id="45081" name="Line 27"/>
            <p:cNvSpPr>
              <a:spLocks noChangeShapeType="1"/>
            </p:cNvSpPr>
            <p:nvPr/>
          </p:nvSpPr>
          <p:spPr bwMode="auto">
            <a:xfrm flipV="1">
              <a:off x="5187950" y="1879600"/>
              <a:ext cx="0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82" name="Text Box 28"/>
            <p:cNvSpPr txBox="1">
              <a:spLocks noChangeArrowheads="1"/>
            </p:cNvSpPr>
            <p:nvPr/>
          </p:nvSpPr>
          <p:spPr bwMode="auto">
            <a:xfrm>
              <a:off x="5048250" y="2300288"/>
              <a:ext cx="2674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10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N</a:t>
              </a:r>
              <a:endParaRPr lang="en-US" sz="1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grpSp>
          <p:nvGrpSpPr>
            <p:cNvPr id="45083" name="Group 111"/>
            <p:cNvGrpSpPr>
              <a:grpSpLocks/>
            </p:cNvGrpSpPr>
            <p:nvPr/>
          </p:nvGrpSpPr>
          <p:grpSpPr bwMode="auto">
            <a:xfrm>
              <a:off x="4740277" y="5654691"/>
              <a:ext cx="901700" cy="476251"/>
              <a:chOff x="1024" y="3456"/>
              <a:chExt cx="568" cy="300"/>
            </a:xfrm>
          </p:grpSpPr>
          <p:sp>
            <p:nvSpPr>
              <p:cNvPr id="45089" name="Text Box 29"/>
              <p:cNvSpPr txBox="1">
                <a:spLocks noChangeArrowheads="1"/>
              </p:cNvSpPr>
              <p:nvPr/>
            </p:nvSpPr>
            <p:spPr bwMode="auto">
              <a:xfrm>
                <a:off x="1116" y="3621"/>
                <a:ext cx="3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Kilometres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090" name="Line 30"/>
              <p:cNvSpPr>
                <a:spLocks noChangeShapeType="1"/>
              </p:cNvSpPr>
              <p:nvPr/>
            </p:nvSpPr>
            <p:spPr bwMode="auto">
              <a:xfrm>
                <a:off x="1116" y="3638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91" name="Rectangle 31"/>
              <p:cNvSpPr>
                <a:spLocks noChangeArrowheads="1"/>
              </p:cNvSpPr>
              <p:nvPr/>
            </p:nvSpPr>
            <p:spPr bwMode="auto">
              <a:xfrm>
                <a:off x="1116" y="3587"/>
                <a:ext cx="405" cy="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092" name="Line 32"/>
              <p:cNvSpPr>
                <a:spLocks noChangeShapeType="1"/>
              </p:cNvSpPr>
              <p:nvPr/>
            </p:nvSpPr>
            <p:spPr bwMode="auto">
              <a:xfrm>
                <a:off x="1318" y="3601"/>
                <a:ext cx="2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093" name="Text Box 33"/>
              <p:cNvSpPr txBox="1">
                <a:spLocks noChangeArrowheads="1"/>
              </p:cNvSpPr>
              <p:nvPr/>
            </p:nvSpPr>
            <p:spPr bwMode="auto">
              <a:xfrm>
                <a:off x="1024" y="3458"/>
                <a:ext cx="1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0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094" name="Text Box 34"/>
              <p:cNvSpPr txBox="1">
                <a:spLocks noChangeArrowheads="1"/>
              </p:cNvSpPr>
              <p:nvPr/>
            </p:nvSpPr>
            <p:spPr bwMode="auto">
              <a:xfrm>
                <a:off x="1183" y="3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100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095" name="Text Box 35"/>
              <p:cNvSpPr txBox="1">
                <a:spLocks noChangeArrowheads="1"/>
              </p:cNvSpPr>
              <p:nvPr/>
            </p:nvSpPr>
            <p:spPr bwMode="auto">
              <a:xfrm>
                <a:off x="1380" y="3456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CA" sz="80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200</a:t>
                </a:r>
                <a:endParaRPr lang="en-US" sz="8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45084" name="Line 52"/>
            <p:cNvSpPr>
              <a:spLocks noChangeShapeType="1"/>
            </p:cNvSpPr>
            <p:nvPr/>
          </p:nvSpPr>
          <p:spPr bwMode="auto">
            <a:xfrm>
              <a:off x="4516438" y="53752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85" name="Line 53"/>
            <p:cNvSpPr>
              <a:spLocks noChangeShapeType="1"/>
            </p:cNvSpPr>
            <p:nvPr/>
          </p:nvSpPr>
          <p:spPr bwMode="auto">
            <a:xfrm flipV="1">
              <a:off x="4508500" y="5348288"/>
              <a:ext cx="106363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86" name="Text Box 59"/>
            <p:cNvSpPr txBox="1">
              <a:spLocks noChangeArrowheads="1"/>
            </p:cNvSpPr>
            <p:nvPr/>
          </p:nvSpPr>
          <p:spPr bwMode="auto">
            <a:xfrm>
              <a:off x="3541713" y="5778500"/>
              <a:ext cx="18415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sz="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5087" name="Line 37"/>
            <p:cNvSpPr>
              <a:spLocks noChangeShapeType="1"/>
            </p:cNvSpPr>
            <p:nvPr/>
          </p:nvSpPr>
          <p:spPr bwMode="auto">
            <a:xfrm flipH="1">
              <a:off x="3973513" y="4743450"/>
              <a:ext cx="214312" cy="10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88" name="Text Box 13"/>
            <p:cNvSpPr txBox="1">
              <a:spLocks noChangeArrowheads="1"/>
            </p:cNvSpPr>
            <p:nvPr/>
          </p:nvSpPr>
          <p:spPr bwMode="auto">
            <a:xfrm>
              <a:off x="1406573" y="2619376"/>
              <a:ext cx="6255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CA" sz="900" i="1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SE Alaska</a:t>
              </a:r>
              <a:endParaRPr lang="en-US" sz="900" i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7647331" y="4270375"/>
            <a:ext cx="512762" cy="755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9329" name="Curved Connector 99328"/>
          <p:cNvCxnSpPr/>
          <p:nvPr/>
        </p:nvCxnSpPr>
        <p:spPr>
          <a:xfrm>
            <a:off x="6740914" y="4303306"/>
            <a:ext cx="777875" cy="360362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6516216" y="3573016"/>
            <a:ext cx="532867" cy="504378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B36C1-1243-4B36-9D84-E5986511FC1E}" type="slidenum">
              <a:rPr lang="en-CA"/>
              <a:pPr>
                <a:defRPr/>
              </a:pPr>
              <a:t>43</a:t>
            </a:fld>
            <a:endParaRPr lang="en-CA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0825" y="1027113"/>
            <a:ext cx="8713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Q3: How RKW populations are expected to respond to changes in Chinook fishing mortality?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6238" y="188913"/>
            <a:ext cx="3095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1916113"/>
            <a:ext cx="7561262" cy="440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expected change in population growth resulting from a δ% change in the Chinook abundance of a given stock aggregate never exceeded 0.048*δ in SRKW or 0.046*δ in NRKW</a:t>
            </a:r>
          </a:p>
          <a:p>
            <a:pPr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low interaction levels could still produce slightly positive population growth rates in SRKW approximately 50% of the time under extreme reductions to fishing mortality</a:t>
            </a:r>
          </a:p>
          <a:p>
            <a:pPr>
              <a:defRPr/>
            </a:pPr>
            <a:endParaRPr lang="en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CA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remains a challenge exerting adjustments to ocean harvest rates of specific Chinook stock aggregates in mixed-stock fisheries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6D1A0-2FD2-4E7A-802C-C7007F21ADF9}" type="slidenum">
              <a:rPr lang="en-CA"/>
              <a:pPr>
                <a:defRPr/>
              </a:pPr>
              <a:t>44</a:t>
            </a:fld>
            <a:endParaRPr lang="en-CA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CA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THANKS!!</a:t>
            </a:r>
          </a:p>
          <a:p>
            <a:pPr algn="ctr">
              <a:defRPr/>
            </a:pPr>
            <a:endParaRPr lang="en-CA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r>
              <a:rPr lang="en-CA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QUESTIONS?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20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24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20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defRPr/>
            </a:pPr>
            <a:endParaRPr lang="en-CA" sz="20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pic>
        <p:nvPicPr>
          <p:cNvPr id="47108" name="Picture 3" descr="Ws in Robson Bigh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133600"/>
            <a:ext cx="5183188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3850" y="5597525"/>
            <a:ext cx="84963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for: </a:t>
            </a:r>
          </a:p>
          <a:p>
            <a:pPr algn="ctr">
              <a:defRPr/>
            </a:pPr>
            <a:r>
              <a:rPr lang="en-CA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BioVeL</a:t>
            </a:r>
            <a:r>
              <a:rPr lang="en-C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“Modeling population response to environmental change” Amsterdam, March 5-8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CE228-07DC-4DFA-AB92-DA127F61A0FE}" type="slidenum">
              <a:rPr lang="en-CA"/>
              <a:pPr>
                <a:defRPr/>
              </a:pPr>
              <a:t>5</a:t>
            </a:fld>
            <a:endParaRPr lang="en-CA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457448" y="219075"/>
            <a:ext cx="7500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-128"/>
                <a:sym typeface="Gill Sans" charset="0"/>
              </a:rPr>
              <a:t>Why are Chinook preferred over other salmon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-128"/>
                <a:sym typeface="Gill Sans" charset="0"/>
              </a:rPr>
              <a:t>?</a:t>
            </a:r>
          </a:p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-128"/>
                <a:sym typeface="Gill Sans" charset="0"/>
              </a:rPr>
              <a:t>(Chinook is the least abundant of the 5 species of Pacific salmon)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-128"/>
              <a:sym typeface="Gill Sans" charset="0"/>
            </a:endParaRPr>
          </a:p>
        </p:txBody>
      </p:sp>
      <p:pic>
        <p:nvPicPr>
          <p:cNvPr id="717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21000"/>
            <a:ext cx="54864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/>
          </p:cNvSpPr>
          <p:nvPr/>
        </p:nvSpPr>
        <p:spPr bwMode="auto">
          <a:xfrm>
            <a:off x="5791200" y="6345238"/>
            <a:ext cx="1384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900">
                <a:latin typeface="Gill Sans" charset="0"/>
                <a:ea typeface="ＭＳ Ｐゴシック" pitchFamily="34" charset="-128"/>
                <a:sym typeface="Gill Sans" charset="0"/>
              </a:rPr>
              <a:t>Center for Whale Research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206500" y="1158875"/>
            <a:ext cx="3541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bIns="50800">
            <a:spAutoFit/>
          </a:bodyPr>
          <a:lstStyle/>
          <a:p>
            <a:pPr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charset="-128"/>
                <a:sym typeface="Calibri" pitchFamily="34" charset="0"/>
              </a:rPr>
              <a:t>  Largest of the salmonids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1206500" y="1619250"/>
            <a:ext cx="5118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pPr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charset="-128"/>
                <a:sym typeface="Calibri" pitchFamily="34" charset="0"/>
              </a:rPr>
              <a:t>  Highest fat content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193800" y="2047875"/>
            <a:ext cx="750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pPr>
              <a:buClr>
                <a:srgbClr val="FFFFFF"/>
              </a:buClr>
              <a:buSzPct val="100000"/>
              <a:buFont typeface="Arial" charset="0"/>
              <a:buChar char="•"/>
              <a:defRPr/>
            </a:pPr>
            <a:r>
              <a:rPr lang="en-US" sz="25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charset="-128"/>
                <a:sym typeface="Calibri" pitchFamily="34" charset="0"/>
              </a:rPr>
              <a:t>  Found in coastal waters </a:t>
            </a:r>
            <a:r>
              <a:rPr lang="en-US" sz="2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charset="-128"/>
                <a:sym typeface="Calibri" pitchFamily="34" charset="0"/>
              </a:rPr>
              <a:t>year-round (</a:t>
            </a:r>
            <a:r>
              <a:rPr lang="en-US" sz="25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charset="-128"/>
                <a:sym typeface="Calibri" pitchFamily="34" charset="0"/>
              </a:rPr>
              <a:t>ocean-type</a:t>
            </a:r>
            <a:r>
              <a:rPr lang="en-US" sz="2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charset="-128"/>
                <a:sym typeface="Calibri" pitchFamily="34" charset="0"/>
              </a:rPr>
              <a:t>)</a:t>
            </a:r>
            <a:endParaRPr lang="en-US" sz="25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charset="-128"/>
              <a:sym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79FC3-FF10-4966-8690-EC7BA4D73F83}" type="slidenum">
              <a:rPr lang="en-CA"/>
              <a:pPr>
                <a:defRPr/>
              </a:pPr>
              <a:t>6</a:t>
            </a:fld>
            <a:endParaRPr lang="en-CA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0645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2"/>
          <p:cNvSpPr>
            <a:spLocks/>
          </p:cNvSpPr>
          <p:nvPr/>
        </p:nvSpPr>
        <p:spPr bwMode="auto">
          <a:xfrm>
            <a:off x="2312988" y="219075"/>
            <a:ext cx="3794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-128"/>
                <a:sym typeface="Gill Sans" charset="0"/>
              </a:rPr>
              <a:t>Chinook GSI  for SRKW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795963" y="6308725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/>
              <a:t>Hanson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4B16A-31F7-44B2-AD56-3F54AF9836A1}" type="slidenum">
              <a:rPr lang="en-CA"/>
              <a:pPr>
                <a:defRPr/>
              </a:pPr>
              <a:t>7</a:t>
            </a:fld>
            <a:endParaRPr lang="en-CA"/>
          </a:p>
        </p:txBody>
      </p:sp>
      <p:pic>
        <p:nvPicPr>
          <p:cNvPr id="9219" name="Picture 3" descr="residentchinooktakes_nov2009_ne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FA12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47418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807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Locations of sampling, stock regions, and monthly distribution of Chinook salmon sampled from feeding events by northern resident killer whales in the northeastern Vancouver Island area (n = 205)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795963" y="6308725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/>
              <a:t>Ford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A603C-4296-4151-A026-0E56DDCC9387}" type="slidenum">
              <a:rPr lang="en-CA"/>
              <a:pPr>
                <a:defRPr/>
              </a:pPr>
              <a:t>8</a:t>
            </a:fld>
            <a:endParaRPr lang="en-CA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527425" cy="5903912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sz="2800" smtClean="0"/>
              <a:t>Correlations between RKW vital rates &amp; Chinook abundance detected by previous studies </a:t>
            </a:r>
            <a:r>
              <a:rPr lang="en-CA" sz="1800" smtClean="0"/>
              <a:t>(Ford et al. 2010)</a:t>
            </a:r>
            <a:endParaRPr lang="en-CA" sz="2800" smtClean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0350"/>
            <a:ext cx="3876675" cy="630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AB334-3C07-417F-B389-2A9E7EAD6F38}" type="slidenum">
              <a:rPr lang="en-CA"/>
              <a:pPr>
                <a:defRPr/>
              </a:pPr>
              <a:t>9</a:t>
            </a:fld>
            <a:endParaRPr lang="en-CA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smtClean="0">
                <a:solidFill>
                  <a:schemeClr val="tx1"/>
                </a:solidFill>
              </a:rPr>
              <a:t>Status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268413"/>
            <a:ext cx="3313113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2000" dirty="0" smtClean="0"/>
              <a:t>SRKW &lt; 100 for the last generation (25 y) with an average of 85 in the last decade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000" dirty="0" smtClean="0"/>
              <a:t>NRKW generally increasing for the last generation with 268 individuals at the end of 2011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CA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000" dirty="0" smtClean="0"/>
              <a:t>SRKW endangered 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dirty="0" smtClean="0"/>
              <a:t>    Canada and U.S. while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dirty="0" smtClean="0"/>
              <a:t>    NRKW threatened 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CA" sz="2000" dirty="0" smtClean="0"/>
              <a:t>    Canada   </a:t>
            </a:r>
          </a:p>
        </p:txBody>
      </p:sp>
      <p:pic>
        <p:nvPicPr>
          <p:cNvPr id="1126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773238"/>
            <a:ext cx="5328989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2097</Words>
  <Application>Microsoft Office PowerPoint</Application>
  <PresentationFormat>On-screen Show (4:3)</PresentationFormat>
  <Paragraphs>435</Paragraphs>
  <Slides>44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ＭＳ Ｐゴシック</vt:lpstr>
      <vt:lpstr>Arial</vt:lpstr>
      <vt:lpstr>Calibri</vt:lpstr>
      <vt:lpstr>Gill Sans</vt:lpstr>
      <vt:lpstr>Tahoma</vt:lpstr>
      <vt:lpstr>Times New Roman</vt:lpstr>
      <vt:lpstr>Wingdings</vt:lpstr>
      <vt:lpstr>Textured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Correlations between RKW vital rates &amp; Chinook abundance detected by previous studies (Ford et al. 2010)</vt:lpstr>
      <vt:lpstr>Status</vt:lpstr>
      <vt:lpstr>PowerPoint Presentation</vt:lpstr>
      <vt:lpstr>PowerPoint Presentation</vt:lpstr>
      <vt:lpstr>PowerPoint Presentation</vt:lpstr>
      <vt:lpstr>Main (strong) hypotheses regarding RKW-Chinook salmon interactions</vt:lpstr>
      <vt:lpstr>PowerPoint Presentation</vt:lpstr>
      <vt:lpstr>   Killer Whale Demography    </vt:lpstr>
      <vt:lpstr>RKW two-sex birth-flow model</vt:lpstr>
      <vt:lpstr>Model Type</vt:lpstr>
      <vt:lpstr>PowerPoint Presentation</vt:lpstr>
      <vt:lpstr>PowerPoint Presentation</vt:lpstr>
      <vt:lpstr>PowerPoint Presentation</vt:lpstr>
      <vt:lpstr>Sensitivity of population growth to changes in vital rates (prospective)</vt:lpstr>
      <vt:lpstr>Maximum increase in population growth from maximization of individual vital rates (1.0 for survival; upper 95% CL for fecundity)</vt:lpstr>
      <vt:lpstr>NRKW vital rate reduction required to produce equilibrium (λ=1.000) </vt:lpstr>
      <vt:lpstr>Life Table Response Experiments at the vital-rate level (retrospective)</vt:lpstr>
      <vt:lpstr>Greatest benefits to λ</vt:lpstr>
      <vt:lpstr>Sensitivity of Killer Whale population growth to Chinook abundance</vt:lpstr>
      <vt:lpstr>PowerPoint Presentation</vt:lpstr>
      <vt:lpstr>PowerPoint Presentation</vt:lpstr>
      <vt:lpstr>PowerPoint Presentation</vt:lpstr>
      <vt:lpstr>PowerPoint Presentation</vt:lpstr>
      <vt:lpstr>PVA: selected fishing scenarios (2/12) (elasticities: low sensitivity of killer whale λ to changes in Chinook abundance)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DFO - MPO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Eleanor Goupillon</cp:lastModifiedBy>
  <cp:revision>51</cp:revision>
  <dcterms:created xsi:type="dcterms:W3CDTF">2013-02-23T20:42:54Z</dcterms:created>
  <dcterms:modified xsi:type="dcterms:W3CDTF">2014-10-08T10:20:04Z</dcterms:modified>
</cp:coreProperties>
</file>